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sldIdLst>
    <p:sldId id="257" r:id="rId2"/>
    <p:sldId id="258" r:id="rId3"/>
    <p:sldId id="285" r:id="rId4"/>
    <p:sldId id="280" r:id="rId5"/>
    <p:sldId id="281" r:id="rId6"/>
    <p:sldId id="282" r:id="rId7"/>
    <p:sldId id="283" r:id="rId8"/>
    <p:sldId id="284" r:id="rId9"/>
    <p:sldId id="286"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88"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918"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15762" name="Group 18"/>
          <p:cNvGrpSpPr>
            <a:grpSpLocks/>
          </p:cNvGrpSpPr>
          <p:nvPr/>
        </p:nvGrpSpPr>
        <p:grpSpPr bwMode="auto">
          <a:xfrm>
            <a:off x="0" y="0"/>
            <a:ext cx="9140825" cy="6850063"/>
            <a:chOff x="0" y="0"/>
            <a:chExt cx="5758" cy="4315"/>
          </a:xfrm>
        </p:grpSpPr>
        <p:grpSp>
          <p:nvGrpSpPr>
            <p:cNvPr id="415763" name="Group 19"/>
            <p:cNvGrpSpPr>
              <a:grpSpLocks/>
            </p:cNvGrpSpPr>
            <p:nvPr userDrawn="1"/>
          </p:nvGrpSpPr>
          <p:grpSpPr bwMode="auto">
            <a:xfrm>
              <a:off x="1728" y="2230"/>
              <a:ext cx="4027" cy="2085"/>
              <a:chOff x="1728" y="2230"/>
              <a:chExt cx="4027" cy="2085"/>
            </a:xfrm>
          </p:grpSpPr>
          <p:sp>
            <p:nvSpPr>
              <p:cNvPr id="415764" name="Freeform 20"/>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415765" name="Freeform 21"/>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415766" name="Freeform 22"/>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415767" name="Freeform 23"/>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415768" name="Freeform 24"/>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415769" name="Freeform 25"/>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415770" name="Freeform 26"/>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41575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smtClean="0"/>
              <a:t>Click to edit Master title style</a:t>
            </a:r>
            <a:endParaRPr lang="en-US"/>
          </a:p>
        </p:txBody>
      </p:sp>
      <p:sp>
        <p:nvSpPr>
          <p:cNvPr id="41575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415757" name="Rectangle 13"/>
          <p:cNvSpPr>
            <a:spLocks noGrp="1" noChangeArrowheads="1"/>
          </p:cNvSpPr>
          <p:nvPr>
            <p:ph type="dt" sz="quarter" idx="2"/>
          </p:nvPr>
        </p:nvSpPr>
        <p:spPr>
          <a:xfrm>
            <a:off x="457200" y="6248400"/>
            <a:ext cx="2133600" cy="476250"/>
          </a:xfrm>
        </p:spPr>
        <p:txBody>
          <a:bodyPr/>
          <a:lstStyle>
            <a:lvl1pPr>
              <a:defRPr/>
            </a:lvl1pPr>
          </a:lstStyle>
          <a:p>
            <a:endParaRPr lang="en-US"/>
          </a:p>
        </p:txBody>
      </p:sp>
      <p:sp>
        <p:nvSpPr>
          <p:cNvPr id="415758"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415759" name="Rectangle 15"/>
          <p:cNvSpPr>
            <a:spLocks noGrp="1" noChangeArrowheads="1"/>
          </p:cNvSpPr>
          <p:nvPr>
            <p:ph type="sldNum" sz="quarter" idx="4"/>
          </p:nvPr>
        </p:nvSpPr>
        <p:spPr>
          <a:xfrm>
            <a:off x="6553200" y="6254750"/>
            <a:ext cx="2133600" cy="476250"/>
          </a:xfrm>
        </p:spPr>
        <p:txBody>
          <a:bodyPr/>
          <a:lstStyle>
            <a:lvl1pPr>
              <a:defRPr/>
            </a:lvl1pPr>
          </a:lstStyle>
          <a:p>
            <a:fld id="{A60275CB-D748-4743-8F41-ACE638ACEDCB}"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D4FCD029-DA64-4191-9BE2-92C861E2AC32}"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E0EE489-0933-4A5D-9CA4-697C02C371B6}"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0CBB55A-333F-4F6F-9BAC-A3825836C334}"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1FFD0F97-D3B8-44ED-86F3-8C22905ED203}" type="slidenum">
              <a:rPr lang="en-US"/>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A791DEF7-D41F-4AED-B902-62429A41D73D}"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2803D4E6-9A65-40F7-BEF0-19BDFD0428CE}" type="slidenum">
              <a:rPr lang="en-US"/>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6146AC83-FE0A-4950-989F-E77543A9D1F9}" type="slidenum">
              <a:rPr lang="en-US"/>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776719A3-5521-421C-9ECA-4FE203373A71}" type="slidenum">
              <a:rPr lang="en-US"/>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4E799F60-E858-4B73-AECF-70675F522F9E}"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F9C1A000-F3F7-49C0-A56B-8C6023A78837}" type="slidenum">
              <a:rPr lang="en-US"/>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4733" name="Rectangle 13"/>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14735" name="Rectangle 15"/>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ED160D05-620D-42CE-B47A-72CF8A04FB32}" type="slidenum">
              <a:rPr lang="en-US"/>
              <a:pPr/>
              <a:t>‹#›</a:t>
            </a:fld>
            <a:endParaRPr lang="en-US"/>
          </a:p>
        </p:txBody>
      </p:sp>
      <p:grpSp>
        <p:nvGrpSpPr>
          <p:cNvPr id="414739" name="Group 19"/>
          <p:cNvGrpSpPr>
            <a:grpSpLocks/>
          </p:cNvGrpSpPr>
          <p:nvPr/>
        </p:nvGrpSpPr>
        <p:grpSpPr bwMode="auto">
          <a:xfrm>
            <a:off x="0" y="0"/>
            <a:ext cx="9140825" cy="6850063"/>
            <a:chOff x="0" y="0"/>
            <a:chExt cx="5758" cy="4315"/>
          </a:xfrm>
        </p:grpSpPr>
        <p:grpSp>
          <p:nvGrpSpPr>
            <p:cNvPr id="414738" name="Group 18"/>
            <p:cNvGrpSpPr>
              <a:grpSpLocks/>
            </p:cNvGrpSpPr>
            <p:nvPr userDrawn="1"/>
          </p:nvGrpSpPr>
          <p:grpSpPr bwMode="auto">
            <a:xfrm>
              <a:off x="1728" y="2230"/>
              <a:ext cx="4027" cy="2085"/>
              <a:chOff x="1728" y="2230"/>
              <a:chExt cx="4027" cy="2085"/>
            </a:xfrm>
          </p:grpSpPr>
          <p:sp>
            <p:nvSpPr>
              <p:cNvPr id="414725" name="Freeform 5"/>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a:p>
            </p:txBody>
          </p:sp>
          <p:sp>
            <p:nvSpPr>
              <p:cNvPr id="414726" name="Freeform 6"/>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a:p>
            </p:txBody>
          </p:sp>
          <p:sp>
            <p:nvSpPr>
              <p:cNvPr id="414727" name="Freeform 7"/>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a:p>
            </p:txBody>
          </p:sp>
          <p:sp>
            <p:nvSpPr>
              <p:cNvPr id="414728" name="Freeform 8"/>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a:p>
            </p:txBody>
          </p:sp>
          <p:sp>
            <p:nvSpPr>
              <p:cNvPr id="414729" name="Freeform 9"/>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a:p>
            </p:txBody>
          </p:sp>
        </p:grpSp>
        <p:sp>
          <p:nvSpPr>
            <p:cNvPr id="414730" name="Freeform 10"/>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414723" name="Freeform 3"/>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a:p>
          </p:txBody>
        </p:sp>
      </p:grpSp>
      <p:sp>
        <p:nvSpPr>
          <p:cNvPr id="414731" name="Rectangle 11"/>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473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414740" name="Rectangle 20"/>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iming>
    <p:tnLst>
      <p:par>
        <p:cTn id="1" dur="indefinite" restart="never" nodeType="tmRoot"/>
      </p:par>
    </p:tnLst>
  </p:timing>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grants.gov/" TargetMode="External"/><Relationship Id="rId2" Type="http://schemas.openxmlformats.org/officeDocument/2006/relationships/hyperlink" Target="http://grants.nih.gov/grants/guide/index.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829761"/>
          </a:xfrm>
        </p:spPr>
        <p:txBody>
          <a:bodyPr/>
          <a:lstStyle/>
          <a:p>
            <a:pPr eaLnBrk="1" fontAlgn="auto" hangingPunct="1">
              <a:spcAft>
                <a:spcPts val="0"/>
              </a:spcAft>
              <a:defRPr/>
            </a:pPr>
            <a:r>
              <a:rPr lang="en-US" sz="3400" dirty="0" smtClean="0"/>
              <a:t>Locating and Applying for Governmental and Private Grant Funding</a:t>
            </a:r>
            <a:endParaRPr lang="en-US" sz="3400" dirty="0"/>
          </a:p>
        </p:txBody>
      </p:sp>
      <p:sp>
        <p:nvSpPr>
          <p:cNvPr id="4" name="Title 1"/>
          <p:cNvSpPr txBox="1">
            <a:spLocks/>
          </p:cNvSpPr>
          <p:nvPr/>
        </p:nvSpPr>
        <p:spPr bwMode="auto">
          <a:xfrm>
            <a:off x="1371600" y="4953000"/>
            <a:ext cx="6400800" cy="1447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Lakewood Resource and Referral Center</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400" b="1" kern="0" dirty="0" smtClean="0">
                <a:solidFill>
                  <a:schemeClr val="tx2"/>
                </a:solidFill>
                <a:effectLst>
                  <a:outerShdw blurRad="38100" dist="38100" dir="2700000" algn="tl">
                    <a:srgbClr val="000000"/>
                  </a:outerShdw>
                </a:effectLst>
                <a:latin typeface="+mj-lt"/>
                <a:ea typeface="+mj-ea"/>
                <a:cs typeface="+mj-cs"/>
              </a:rPr>
              <a:t>212 2</a:t>
            </a:r>
            <a:r>
              <a:rPr lang="en-US" sz="2400" b="1" kern="0" baseline="30000" dirty="0" smtClean="0">
                <a:solidFill>
                  <a:schemeClr val="tx2"/>
                </a:solidFill>
                <a:effectLst>
                  <a:outerShdw blurRad="38100" dist="38100" dir="2700000" algn="tl">
                    <a:srgbClr val="000000"/>
                  </a:outerShdw>
                </a:effectLst>
                <a:latin typeface="+mj-lt"/>
                <a:ea typeface="+mj-ea"/>
                <a:cs typeface="+mj-cs"/>
              </a:rPr>
              <a:t>nd</a:t>
            </a:r>
            <a:r>
              <a:rPr lang="en-US" sz="2400" b="1" kern="0" dirty="0" smtClean="0">
                <a:solidFill>
                  <a:schemeClr val="tx2"/>
                </a:solidFill>
                <a:effectLst>
                  <a:outerShdw blurRad="38100" dist="38100" dir="2700000" algn="tl">
                    <a:srgbClr val="000000"/>
                  </a:outerShdw>
                </a:effectLst>
                <a:latin typeface="+mj-lt"/>
                <a:ea typeface="+mj-ea"/>
                <a:cs typeface="+mj-cs"/>
              </a:rPr>
              <a:t> Street, Suite 204</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Lakewood</a:t>
            </a:r>
            <a:r>
              <a:rPr lang="en-US" sz="2400" b="1" kern="0" dirty="0" smtClean="0">
                <a:solidFill>
                  <a:schemeClr val="tx2"/>
                </a:solidFill>
                <a:effectLst>
                  <a:outerShdw blurRad="38100" dist="38100" dir="2700000" algn="tl">
                    <a:srgbClr val="000000"/>
                  </a:outerShdw>
                </a:effectLst>
                <a:latin typeface="+mj-lt"/>
                <a:ea typeface="+mj-ea"/>
                <a:cs typeface="+mj-cs"/>
              </a:rPr>
              <a:t>, NJ 08701</a:t>
            </a:r>
            <a:endParaRPr kumimoji="0" lang="en-US" sz="2400" b="1" i="0" u="none" strike="noStrike" kern="0" cap="none" spc="0" normalizeH="0" baseline="0" noProof="0" dirty="0">
              <a:ln>
                <a:noFill/>
              </a:ln>
              <a:solidFill>
                <a:schemeClr val="tx2"/>
              </a:solidFill>
              <a:effectLst>
                <a:outerShdw blurRad="38100" dist="38100" dir="2700000" algn="tl">
                  <a:srgbClr val="000000"/>
                </a:outerShdw>
              </a:effectLst>
              <a:uLnTx/>
              <a:uFillTx/>
              <a:latin typeface="+mj-lt"/>
              <a:ea typeface="+mj-ea"/>
              <a:cs typeface="+mj-cs"/>
            </a:endParaRPr>
          </a:p>
        </p:txBody>
      </p:sp>
      <p:pic>
        <p:nvPicPr>
          <p:cNvPr id="467970" name="Picture 2" descr="http://www.gardencentersolutions.com/Images/Marketing/MapTarget.gif"/>
          <p:cNvPicPr>
            <a:picLocks noChangeAspect="1" noChangeArrowheads="1"/>
          </p:cNvPicPr>
          <p:nvPr/>
        </p:nvPicPr>
        <p:blipFill>
          <a:blip r:embed="rId2" cstate="print"/>
          <a:srcRect/>
          <a:stretch>
            <a:fillRect/>
          </a:stretch>
        </p:blipFill>
        <p:spPr bwMode="auto">
          <a:xfrm>
            <a:off x="3429000" y="2514600"/>
            <a:ext cx="2060342" cy="1371600"/>
          </a:xfrm>
          <a:prstGeom prst="rect">
            <a:avLst/>
          </a:prstGeom>
          <a:noFill/>
          <a:effectLst>
            <a:reflection blurRad="6350" stA="50000" endA="295" endPos="92000" dist="1016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p:txBody>
          <a:bodyPr/>
          <a:lstStyle/>
          <a:p>
            <a:pPr eaLnBrk="1" hangingPunct="1">
              <a:buClr>
                <a:schemeClr val="tx1"/>
              </a:buClr>
            </a:pPr>
            <a:r>
              <a:rPr lang="en-US" sz="2400" dirty="0" smtClean="0"/>
              <a:t>Why are you doing this project?</a:t>
            </a:r>
          </a:p>
          <a:p>
            <a:pPr lvl="1" eaLnBrk="1" hangingPunct="1">
              <a:buClr>
                <a:schemeClr val="tx1"/>
              </a:buClr>
            </a:pPr>
            <a:r>
              <a:rPr lang="en-US" sz="2400" dirty="0" smtClean="0"/>
              <a:t>Have your patrons/users/visitors asked for it?</a:t>
            </a:r>
          </a:p>
          <a:p>
            <a:pPr lvl="1" eaLnBrk="1" hangingPunct="1">
              <a:buClr>
                <a:schemeClr val="tx1"/>
              </a:buClr>
            </a:pPr>
            <a:r>
              <a:rPr lang="en-US" sz="2400" dirty="0" smtClean="0"/>
              <a:t>Does your strategic plan call for it?</a:t>
            </a:r>
          </a:p>
          <a:p>
            <a:pPr lvl="1" eaLnBrk="1" hangingPunct="1">
              <a:buClr>
                <a:schemeClr val="tx1"/>
              </a:buClr>
            </a:pPr>
            <a:r>
              <a:rPr lang="en-US" sz="2400" dirty="0" smtClean="0"/>
              <a:t>Do you have a preservation plan that calls for it?</a:t>
            </a:r>
          </a:p>
          <a:p>
            <a:pPr lvl="1" eaLnBrk="1" hangingPunct="1">
              <a:buClr>
                <a:schemeClr val="tx1"/>
              </a:buClr>
            </a:pPr>
            <a:r>
              <a:rPr lang="en-US" sz="2400" dirty="0" smtClean="0"/>
              <a:t>Do you have statistics that show it is needed?</a:t>
            </a:r>
          </a:p>
          <a:p>
            <a:pPr lvl="1" eaLnBrk="1" hangingPunct="1">
              <a:buClr>
                <a:schemeClr val="tx1"/>
              </a:buClr>
            </a:pPr>
            <a:r>
              <a:rPr lang="en-US" sz="2400" dirty="0" smtClean="0"/>
              <a:t>Are there standards you need to meet (e.g. storage conditions) that provide rationale for the project?</a:t>
            </a:r>
          </a:p>
          <a:p>
            <a:pPr lvl="1" eaLnBrk="1" hangingPunct="1">
              <a:buClr>
                <a:schemeClr val="tx1"/>
              </a:buClr>
            </a:pPr>
            <a:r>
              <a:rPr lang="en-US" sz="2400" dirty="0" smtClean="0"/>
              <a:t>Is there some other reason you need to or want to do this project?</a:t>
            </a:r>
          </a:p>
        </p:txBody>
      </p:sp>
      <p:sp>
        <p:nvSpPr>
          <p:cNvPr id="3" name="Title 2"/>
          <p:cNvSpPr>
            <a:spLocks noGrp="1"/>
          </p:cNvSpPr>
          <p:nvPr>
            <p:ph type="title"/>
          </p:nvPr>
        </p:nvSpPr>
        <p:spPr/>
        <p:txBody>
          <a:bodyPr/>
          <a:lstStyle/>
          <a:p>
            <a:pPr eaLnBrk="1" fontAlgn="auto" hangingPunct="1">
              <a:spcAft>
                <a:spcPts val="0"/>
              </a:spcAft>
              <a:defRPr/>
            </a:pPr>
            <a:r>
              <a:rPr lang="en-US" dirty="0" smtClean="0"/>
              <a:t>Need and Rationale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p:txBody>
          <a:bodyPr/>
          <a:lstStyle/>
          <a:p>
            <a:pPr eaLnBrk="1" hangingPunct="1">
              <a:buClr>
                <a:schemeClr val="tx1"/>
              </a:buClr>
            </a:pPr>
            <a:r>
              <a:rPr lang="en-US" sz="2400" dirty="0" smtClean="0"/>
              <a:t>What, specifically, are you going to do?</a:t>
            </a:r>
          </a:p>
          <a:p>
            <a:pPr lvl="1" eaLnBrk="1" hangingPunct="1">
              <a:buClr>
                <a:schemeClr val="tx1"/>
              </a:buClr>
            </a:pPr>
            <a:r>
              <a:rPr lang="en-US" sz="2400" dirty="0" smtClean="0"/>
              <a:t>Step-by-step (if appropriate for your project).</a:t>
            </a:r>
          </a:p>
          <a:p>
            <a:pPr eaLnBrk="1" hangingPunct="1">
              <a:buClr>
                <a:schemeClr val="tx1"/>
              </a:buClr>
            </a:pPr>
            <a:r>
              <a:rPr lang="en-US" sz="2400" dirty="0" smtClean="0"/>
              <a:t>When are you going to do each step?</a:t>
            </a:r>
          </a:p>
          <a:p>
            <a:pPr eaLnBrk="1" hangingPunct="1">
              <a:buClr>
                <a:schemeClr val="tx1"/>
              </a:buClr>
            </a:pPr>
            <a:r>
              <a:rPr lang="en-US" sz="2400" dirty="0" smtClean="0"/>
              <a:t>Is there enough time allotted for each task?</a:t>
            </a:r>
          </a:p>
          <a:p>
            <a:pPr lvl="1" eaLnBrk="1" hangingPunct="1">
              <a:buClr>
                <a:schemeClr val="tx1"/>
              </a:buClr>
            </a:pPr>
            <a:r>
              <a:rPr lang="en-US" sz="2400" dirty="0" smtClean="0"/>
              <a:t>Do the math! For example, if you are doing a cataloging project, how many objects can you realistically get cataloged in an hour or a day? Try doing a test.</a:t>
            </a:r>
          </a:p>
          <a:p>
            <a:pPr eaLnBrk="1" hangingPunct="1">
              <a:buClr>
                <a:schemeClr val="tx1"/>
              </a:buClr>
            </a:pPr>
            <a:r>
              <a:rPr lang="en-US" sz="2400" dirty="0" smtClean="0"/>
              <a:t>Did you allow time to evaluate your project?</a:t>
            </a:r>
          </a:p>
          <a:p>
            <a:pPr lvl="1" eaLnBrk="1" hangingPunct="1">
              <a:buClr>
                <a:schemeClr val="tx1"/>
              </a:buClr>
            </a:pPr>
            <a:r>
              <a:rPr lang="en-US" sz="2400" dirty="0" smtClean="0"/>
              <a:t>Do a survey, for example, to measure your outcomes.</a:t>
            </a:r>
          </a:p>
        </p:txBody>
      </p:sp>
      <p:sp>
        <p:nvSpPr>
          <p:cNvPr id="3" name="Title 2"/>
          <p:cNvSpPr>
            <a:spLocks noGrp="1"/>
          </p:cNvSpPr>
          <p:nvPr>
            <p:ph type="title"/>
          </p:nvPr>
        </p:nvSpPr>
        <p:spPr/>
        <p:txBody>
          <a:bodyPr/>
          <a:lstStyle/>
          <a:p>
            <a:pPr eaLnBrk="1" fontAlgn="auto" hangingPunct="1">
              <a:spcAft>
                <a:spcPts val="0"/>
              </a:spcAft>
              <a:defRPr/>
            </a:pPr>
            <a:r>
              <a:rPr lang="en-US" dirty="0" smtClean="0"/>
              <a:t>Work Plan and Timetable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p:txBody>
          <a:bodyPr/>
          <a:lstStyle/>
          <a:p>
            <a:pPr>
              <a:buClr>
                <a:schemeClr val="tx1"/>
              </a:buClr>
            </a:pPr>
            <a:r>
              <a:rPr lang="en-US" sz="2400" dirty="0" smtClean="0"/>
              <a:t>There may be various levels that have to approve Small Grants too. Take this into consideration for your project start date.</a:t>
            </a:r>
          </a:p>
          <a:p>
            <a:pPr lvl="1">
              <a:buClr>
                <a:schemeClr val="tx1"/>
              </a:buClr>
            </a:pPr>
            <a:r>
              <a:rPr lang="en-US" sz="2400" dirty="0" smtClean="0"/>
              <a:t>Estimate the accurate most likely start date</a:t>
            </a:r>
          </a:p>
          <a:p>
            <a:pPr lvl="1">
              <a:buClr>
                <a:schemeClr val="tx1"/>
              </a:buClr>
            </a:pPr>
            <a:r>
              <a:rPr lang="en-US" sz="2000" dirty="0" smtClean="0"/>
              <a:t>Then add another month! </a:t>
            </a:r>
          </a:p>
          <a:p>
            <a:pPr lvl="1">
              <a:buClr>
                <a:schemeClr val="tx1"/>
              </a:buClr>
            </a:pPr>
            <a:r>
              <a:rPr lang="en-US" sz="2400" dirty="0" smtClean="0"/>
              <a:t>Letters informing you that you received a grant can go out a day or two after you meet. It will typically be at least a month after that before you get your money.</a:t>
            </a:r>
          </a:p>
          <a:p>
            <a:pPr lvl="1">
              <a:buClr>
                <a:schemeClr val="tx1"/>
              </a:buClr>
            </a:pPr>
            <a:r>
              <a:rPr lang="en-US" sz="2400" dirty="0" smtClean="0"/>
              <a:t> And it could be even longer if you are slow getting your paperwork back in.</a:t>
            </a:r>
          </a:p>
          <a:p>
            <a:pPr>
              <a:buClr>
                <a:schemeClr val="tx1"/>
              </a:buClr>
            </a:pPr>
            <a:endParaRPr lang="en-US" sz="2400" dirty="0" smtClean="0"/>
          </a:p>
        </p:txBody>
      </p:sp>
      <p:sp>
        <p:nvSpPr>
          <p:cNvPr id="3" name="Title 2"/>
          <p:cNvSpPr>
            <a:spLocks noGrp="1"/>
          </p:cNvSpPr>
          <p:nvPr>
            <p:ph type="title"/>
          </p:nvPr>
        </p:nvSpPr>
        <p:spPr/>
        <p:txBody>
          <a:bodyPr/>
          <a:lstStyle/>
          <a:p>
            <a:pPr>
              <a:defRPr/>
            </a:pPr>
            <a:r>
              <a:rPr lang="en-US" dirty="0" smtClean="0"/>
              <a:t>Work Plan and Timetable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pPr eaLnBrk="1" hangingPunct="1">
              <a:buClr>
                <a:schemeClr val="tx1"/>
              </a:buClr>
            </a:pPr>
            <a:r>
              <a:rPr lang="en-US" sz="2400" dirty="0" smtClean="0"/>
              <a:t>Who is going to work on the project?</a:t>
            </a:r>
          </a:p>
          <a:p>
            <a:pPr lvl="1" eaLnBrk="1" hangingPunct="1">
              <a:buClr>
                <a:schemeClr val="tx1"/>
              </a:buClr>
            </a:pPr>
            <a:r>
              <a:rPr lang="en-US" sz="2400" dirty="0" smtClean="0"/>
              <a:t>Regular staff? Full-time or part-time?—be sure to state that.</a:t>
            </a:r>
          </a:p>
          <a:p>
            <a:pPr lvl="1" eaLnBrk="1" hangingPunct="1">
              <a:buClr>
                <a:schemeClr val="tx1"/>
              </a:buClr>
            </a:pPr>
            <a:r>
              <a:rPr lang="en-US" sz="2400" dirty="0" smtClean="0"/>
              <a:t>Volunteers?</a:t>
            </a:r>
          </a:p>
          <a:p>
            <a:pPr lvl="1" eaLnBrk="1" hangingPunct="1">
              <a:buClr>
                <a:schemeClr val="tx1"/>
              </a:buClr>
            </a:pPr>
            <a:r>
              <a:rPr lang="en-US" sz="2400" dirty="0" smtClean="0"/>
              <a:t>Consultant(s) or other hired worker(s)?</a:t>
            </a:r>
          </a:p>
          <a:p>
            <a:pPr eaLnBrk="1" hangingPunct="1">
              <a:buClr>
                <a:schemeClr val="tx1"/>
              </a:buClr>
            </a:pPr>
            <a:r>
              <a:rPr lang="en-US" sz="2400" dirty="0" smtClean="0"/>
              <a:t>What are the specific qualifications for the tasks that each person will be performing?</a:t>
            </a:r>
          </a:p>
          <a:p>
            <a:pPr eaLnBrk="1" hangingPunct="1">
              <a:buClr>
                <a:schemeClr val="tx1"/>
              </a:buClr>
            </a:pPr>
            <a:r>
              <a:rPr lang="en-US" sz="2400" dirty="0" smtClean="0"/>
              <a:t>If you are hiring a consultant or worker(s), how do you plan to recruit them? Or, if you already have someone in mind, how did you decide on them?</a:t>
            </a:r>
          </a:p>
        </p:txBody>
      </p:sp>
      <p:sp>
        <p:nvSpPr>
          <p:cNvPr id="3" name="Title 2"/>
          <p:cNvSpPr>
            <a:spLocks noGrp="1"/>
          </p:cNvSpPr>
          <p:nvPr>
            <p:ph type="title"/>
          </p:nvPr>
        </p:nvSpPr>
        <p:spPr/>
        <p:txBody>
          <a:bodyPr/>
          <a:lstStyle/>
          <a:p>
            <a:pPr eaLnBrk="1" fontAlgn="auto" hangingPunct="1">
              <a:spcAft>
                <a:spcPts val="0"/>
              </a:spcAft>
              <a:defRPr/>
            </a:pPr>
            <a:r>
              <a:rPr lang="en-US" dirty="0" smtClean="0"/>
              <a:t>Project Personnel</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1481138"/>
            <a:ext cx="8305800" cy="4525962"/>
          </a:xfrm>
        </p:spPr>
        <p:txBody>
          <a:bodyPr/>
          <a:lstStyle/>
          <a:p>
            <a:pPr eaLnBrk="1" hangingPunct="1">
              <a:buClr>
                <a:schemeClr val="tx1"/>
              </a:buClr>
            </a:pPr>
            <a:r>
              <a:rPr lang="en-US" sz="2400" dirty="0" smtClean="0"/>
              <a:t>Measuring Success</a:t>
            </a:r>
          </a:p>
          <a:p>
            <a:pPr eaLnBrk="1" hangingPunct="1">
              <a:buClr>
                <a:schemeClr val="tx1"/>
              </a:buClr>
            </a:pPr>
            <a:r>
              <a:rPr lang="en-US" sz="2400" dirty="0" smtClean="0"/>
              <a:t>Measuring Outputs</a:t>
            </a:r>
          </a:p>
          <a:p>
            <a:pPr eaLnBrk="1" hangingPunct="1">
              <a:buClr>
                <a:schemeClr val="tx1"/>
              </a:buClr>
            </a:pPr>
            <a:r>
              <a:rPr lang="en-US" sz="2400" dirty="0" smtClean="0"/>
              <a:t>Measuring Outcomes</a:t>
            </a:r>
          </a:p>
        </p:txBody>
      </p:sp>
      <p:sp>
        <p:nvSpPr>
          <p:cNvPr id="3" name="Title 2"/>
          <p:cNvSpPr>
            <a:spLocks noGrp="1"/>
          </p:cNvSpPr>
          <p:nvPr>
            <p:ph type="title"/>
          </p:nvPr>
        </p:nvSpPr>
        <p:spPr/>
        <p:txBody>
          <a:bodyPr/>
          <a:lstStyle/>
          <a:p>
            <a:pPr eaLnBrk="1" fontAlgn="auto" hangingPunct="1">
              <a:spcAft>
                <a:spcPts val="0"/>
              </a:spcAft>
              <a:defRPr/>
            </a:pPr>
            <a:r>
              <a:rPr lang="en-US" dirty="0" smtClean="0"/>
              <a:t>Evaluation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1481138"/>
            <a:ext cx="8686800" cy="4919662"/>
          </a:xfrm>
        </p:spPr>
        <p:txBody>
          <a:bodyPr/>
          <a:lstStyle/>
          <a:p>
            <a:pPr eaLnBrk="1" hangingPunct="1">
              <a:buClr>
                <a:schemeClr val="tx1"/>
              </a:buClr>
            </a:pPr>
            <a:r>
              <a:rPr lang="en-US" sz="2400" dirty="0" smtClean="0"/>
              <a:t>How will the funder know if your project was successful?</a:t>
            </a:r>
          </a:p>
          <a:p>
            <a:pPr lvl="1" eaLnBrk="1" hangingPunct="1">
              <a:buClr>
                <a:schemeClr val="tx1"/>
              </a:buClr>
            </a:pPr>
            <a:r>
              <a:rPr lang="en-US" sz="2400" dirty="0" smtClean="0"/>
              <a:t>Did you complete your project? Did you reach your stated goals? Did you accomplish what you wanted to?</a:t>
            </a:r>
          </a:p>
          <a:p>
            <a:pPr eaLnBrk="1" hangingPunct="1">
              <a:buClr>
                <a:schemeClr val="tx1"/>
              </a:buClr>
            </a:pPr>
            <a:r>
              <a:rPr lang="en-US" sz="2400" dirty="0" smtClean="0"/>
              <a:t>SMART success:</a:t>
            </a:r>
          </a:p>
          <a:p>
            <a:pPr lvl="1" eaLnBrk="1" hangingPunct="1">
              <a:buClr>
                <a:schemeClr val="tx1"/>
              </a:buClr>
            </a:pPr>
            <a:r>
              <a:rPr lang="en-US" sz="2400" b="1" dirty="0" smtClean="0">
                <a:solidFill>
                  <a:srgbClr val="FFFF00"/>
                </a:solidFill>
              </a:rPr>
              <a:t>S</a:t>
            </a:r>
            <a:r>
              <a:rPr lang="en-US" sz="2400" dirty="0" smtClean="0"/>
              <a:t>pecific – to your project.</a:t>
            </a:r>
          </a:p>
          <a:p>
            <a:pPr lvl="1" eaLnBrk="1" hangingPunct="1">
              <a:buClr>
                <a:schemeClr val="tx1"/>
              </a:buClr>
            </a:pPr>
            <a:r>
              <a:rPr lang="en-US" sz="2400" b="1" dirty="0" smtClean="0">
                <a:solidFill>
                  <a:srgbClr val="FFFF00"/>
                </a:solidFill>
              </a:rPr>
              <a:t>M</a:t>
            </a:r>
            <a:r>
              <a:rPr lang="en-US" sz="2400" dirty="0" smtClean="0"/>
              <a:t>easureable – accurate and complete.</a:t>
            </a:r>
          </a:p>
          <a:p>
            <a:pPr lvl="1" eaLnBrk="1" hangingPunct="1">
              <a:buClr>
                <a:schemeClr val="tx1"/>
              </a:buClr>
            </a:pPr>
            <a:r>
              <a:rPr lang="en-US" sz="2400" b="1" dirty="0" smtClean="0">
                <a:solidFill>
                  <a:srgbClr val="FFFF00"/>
                </a:solidFill>
              </a:rPr>
              <a:t>A</a:t>
            </a:r>
            <a:r>
              <a:rPr lang="en-US" sz="2400" dirty="0" smtClean="0"/>
              <a:t>ctionable – helps correct or validate decisions.</a:t>
            </a:r>
          </a:p>
          <a:p>
            <a:pPr lvl="1" eaLnBrk="1" hangingPunct="1">
              <a:buClr>
                <a:schemeClr val="tx1"/>
              </a:buClr>
            </a:pPr>
            <a:r>
              <a:rPr lang="en-US" sz="2400" b="1" dirty="0" smtClean="0">
                <a:solidFill>
                  <a:srgbClr val="FFFF00"/>
                </a:solidFill>
              </a:rPr>
              <a:t>R</a:t>
            </a:r>
            <a:r>
              <a:rPr lang="en-US" sz="2400" dirty="0" smtClean="0"/>
              <a:t>elevant – can’t measure everything.</a:t>
            </a:r>
          </a:p>
          <a:p>
            <a:pPr lvl="1" eaLnBrk="1" hangingPunct="1">
              <a:buClr>
                <a:schemeClr val="tx1"/>
              </a:buClr>
            </a:pPr>
            <a:r>
              <a:rPr lang="en-US" sz="2400" b="1" dirty="0" smtClean="0">
                <a:solidFill>
                  <a:srgbClr val="FFFF00"/>
                </a:solidFill>
              </a:rPr>
              <a:t>T</a:t>
            </a:r>
            <a:r>
              <a:rPr lang="en-US" sz="2400" dirty="0" smtClean="0"/>
              <a:t>imely – have data when you need it.</a:t>
            </a:r>
          </a:p>
          <a:p>
            <a:pPr eaLnBrk="1" hangingPunct="1">
              <a:buClr>
                <a:schemeClr val="tx1"/>
              </a:buClr>
            </a:pPr>
            <a:r>
              <a:rPr lang="en-US" sz="2400" dirty="0" smtClean="0"/>
              <a:t>Outputs let you quantify your success.</a:t>
            </a:r>
          </a:p>
          <a:p>
            <a:pPr eaLnBrk="1" hangingPunct="1">
              <a:buClr>
                <a:schemeClr val="tx1"/>
              </a:buClr>
            </a:pPr>
            <a:r>
              <a:rPr lang="en-US" sz="2400" dirty="0" smtClean="0"/>
              <a:t>Outcomes let you qualify your success.</a:t>
            </a:r>
          </a:p>
          <a:p>
            <a:pPr lvl="1" eaLnBrk="1" hangingPunct="1">
              <a:buClr>
                <a:schemeClr val="tx1"/>
              </a:buClr>
            </a:pPr>
            <a:endParaRPr lang="en-US" sz="2400" dirty="0" smtClean="0"/>
          </a:p>
        </p:txBody>
      </p:sp>
      <p:sp>
        <p:nvSpPr>
          <p:cNvPr id="3" name="Title 2"/>
          <p:cNvSpPr>
            <a:spLocks noGrp="1"/>
          </p:cNvSpPr>
          <p:nvPr>
            <p:ph type="title"/>
          </p:nvPr>
        </p:nvSpPr>
        <p:spPr>
          <a:xfrm>
            <a:off x="457200" y="274638"/>
            <a:ext cx="8458200" cy="1143000"/>
          </a:xfrm>
        </p:spPr>
        <p:txBody>
          <a:bodyPr/>
          <a:lstStyle/>
          <a:p>
            <a:pPr eaLnBrk="1" fontAlgn="auto" hangingPunct="1">
              <a:spcAft>
                <a:spcPts val="0"/>
              </a:spcAft>
              <a:defRPr/>
            </a:pPr>
            <a:r>
              <a:rPr lang="en-US" dirty="0" smtClean="0"/>
              <a:t>Evaluation – Measuring Success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a:xfrm>
            <a:off x="457200" y="1481138"/>
            <a:ext cx="8305800" cy="4525962"/>
          </a:xfrm>
        </p:spPr>
        <p:txBody>
          <a:bodyPr/>
          <a:lstStyle/>
          <a:p>
            <a:pPr eaLnBrk="1" hangingPunct="1">
              <a:buClr>
                <a:schemeClr val="tx1"/>
              </a:buClr>
            </a:pPr>
            <a:r>
              <a:rPr lang="en-US" sz="2400" dirty="0" smtClean="0"/>
              <a:t>Outputs should be tied to your project goals.</a:t>
            </a:r>
          </a:p>
          <a:p>
            <a:pPr eaLnBrk="1" hangingPunct="1">
              <a:buClr>
                <a:schemeClr val="tx1"/>
              </a:buClr>
            </a:pPr>
            <a:r>
              <a:rPr lang="en-US" sz="2400" dirty="0" smtClean="0"/>
              <a:t>Outputs are usually easy to measure – it’s counting widgets!</a:t>
            </a:r>
          </a:p>
          <a:p>
            <a:pPr lvl="1" eaLnBrk="1" hangingPunct="1">
              <a:buClr>
                <a:schemeClr val="tx1"/>
              </a:buClr>
            </a:pPr>
            <a:r>
              <a:rPr lang="en-US" sz="2400" dirty="0" smtClean="0"/>
              <a:t>How many objects did you catalog?</a:t>
            </a:r>
          </a:p>
          <a:p>
            <a:pPr lvl="1" eaLnBrk="1" hangingPunct="1">
              <a:buClr>
                <a:schemeClr val="tx1"/>
              </a:buClr>
            </a:pPr>
            <a:r>
              <a:rPr lang="en-US" sz="2400" dirty="0" smtClean="0"/>
              <a:t>What percentage of your collection did you inventory?</a:t>
            </a:r>
          </a:p>
          <a:p>
            <a:pPr lvl="1" eaLnBrk="1" hangingPunct="1">
              <a:buClr>
                <a:schemeClr val="tx1"/>
              </a:buClr>
            </a:pPr>
            <a:r>
              <a:rPr lang="en-US" sz="2400" dirty="0" smtClean="0"/>
              <a:t>How many oral history interviews did you conduct?</a:t>
            </a:r>
          </a:p>
          <a:p>
            <a:pPr lvl="1" eaLnBrk="1" hangingPunct="1">
              <a:buClr>
                <a:schemeClr val="tx1"/>
              </a:buClr>
            </a:pPr>
            <a:r>
              <a:rPr lang="en-US" sz="2400" dirty="0" smtClean="0"/>
              <a:t>How many people came to your program?</a:t>
            </a:r>
          </a:p>
          <a:p>
            <a:pPr lvl="1" eaLnBrk="1" hangingPunct="1">
              <a:buClr>
                <a:schemeClr val="tx1"/>
              </a:buClr>
              <a:buNone/>
            </a:pPr>
            <a:endParaRPr lang="en-US" sz="2400" dirty="0" smtClean="0"/>
          </a:p>
        </p:txBody>
      </p:sp>
      <p:sp>
        <p:nvSpPr>
          <p:cNvPr id="3" name="Title 2"/>
          <p:cNvSpPr>
            <a:spLocks noGrp="1"/>
          </p:cNvSpPr>
          <p:nvPr>
            <p:ph type="title"/>
          </p:nvPr>
        </p:nvSpPr>
        <p:spPr/>
        <p:txBody>
          <a:bodyPr/>
          <a:lstStyle/>
          <a:p>
            <a:pPr eaLnBrk="1" fontAlgn="auto" hangingPunct="1">
              <a:spcAft>
                <a:spcPts val="0"/>
              </a:spcAft>
              <a:defRPr/>
            </a:pPr>
            <a:r>
              <a:rPr lang="en-US" dirty="0" smtClean="0"/>
              <a:t>Evaluation – Measuring Outputs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1481138"/>
            <a:ext cx="8305800" cy="4525962"/>
          </a:xfrm>
        </p:spPr>
        <p:txBody>
          <a:bodyPr/>
          <a:lstStyle/>
          <a:p>
            <a:pPr eaLnBrk="1" hangingPunct="1">
              <a:buClr>
                <a:schemeClr val="tx1"/>
              </a:buClr>
            </a:pPr>
            <a:r>
              <a:rPr lang="en-US" sz="2400" dirty="0" smtClean="0"/>
              <a:t>An outcome is a change in knowledge, behavior, or status</a:t>
            </a:r>
          </a:p>
          <a:p>
            <a:pPr lvl="1" eaLnBrk="1" hangingPunct="1">
              <a:buClr>
                <a:schemeClr val="tx1"/>
              </a:buClr>
            </a:pPr>
            <a:r>
              <a:rPr lang="en-US" sz="2400" dirty="0" smtClean="0"/>
              <a:t>A simple example: How many people took your genealogy class is an out</a:t>
            </a:r>
            <a:r>
              <a:rPr lang="en-US" sz="2400" u="sng" dirty="0" smtClean="0"/>
              <a:t>put</a:t>
            </a:r>
            <a:r>
              <a:rPr lang="en-US" sz="2400" dirty="0" smtClean="0"/>
              <a:t>; how many people actually learned to trace their family tree is an out</a:t>
            </a:r>
            <a:r>
              <a:rPr lang="en-US" sz="2400" u="sng" dirty="0" smtClean="0"/>
              <a:t>come</a:t>
            </a:r>
            <a:r>
              <a:rPr lang="en-US" sz="2400" dirty="0" smtClean="0"/>
              <a:t>.  </a:t>
            </a:r>
          </a:p>
          <a:p>
            <a:pPr eaLnBrk="1" hangingPunct="1">
              <a:buClr>
                <a:schemeClr val="tx1"/>
              </a:buClr>
            </a:pPr>
            <a:r>
              <a:rPr lang="en-US" sz="2400" dirty="0" smtClean="0"/>
              <a:t>You can’t just assert something, you have to substantiate it.</a:t>
            </a:r>
          </a:p>
          <a:p>
            <a:pPr eaLnBrk="1" hangingPunct="1">
              <a:buClr>
                <a:schemeClr val="tx1"/>
              </a:buClr>
            </a:pPr>
            <a:r>
              <a:rPr lang="en-US" sz="2400" dirty="0" smtClean="0"/>
              <a:t>Some projects are easier to come up with outcomes than others, and some outcomes are easier to measure than others.</a:t>
            </a:r>
          </a:p>
          <a:p>
            <a:pPr lvl="1" eaLnBrk="1" hangingPunct="1">
              <a:buClr>
                <a:schemeClr val="tx1"/>
              </a:buClr>
            </a:pPr>
            <a:endParaRPr lang="en-US" sz="2400" dirty="0" smtClean="0"/>
          </a:p>
          <a:p>
            <a:pPr lvl="1" eaLnBrk="1" hangingPunct="1">
              <a:buClr>
                <a:schemeClr val="tx1"/>
              </a:buClr>
            </a:pPr>
            <a:endParaRPr lang="en-US" sz="2400" dirty="0" smtClean="0"/>
          </a:p>
          <a:p>
            <a:pPr eaLnBrk="1" hangingPunct="1">
              <a:buClr>
                <a:schemeClr val="tx1"/>
              </a:buClr>
            </a:pPr>
            <a:endParaRPr lang="en-US" sz="2400" dirty="0" smtClean="0"/>
          </a:p>
        </p:txBody>
      </p:sp>
      <p:sp>
        <p:nvSpPr>
          <p:cNvPr id="3" name="Title 2"/>
          <p:cNvSpPr>
            <a:spLocks noGrp="1"/>
          </p:cNvSpPr>
          <p:nvPr>
            <p:ph type="title"/>
          </p:nvPr>
        </p:nvSpPr>
        <p:spPr>
          <a:xfrm>
            <a:off x="457200" y="274638"/>
            <a:ext cx="8534400" cy="1143000"/>
          </a:xfrm>
        </p:spPr>
        <p:txBody>
          <a:bodyPr/>
          <a:lstStyle/>
          <a:p>
            <a:pPr eaLnBrk="1" fontAlgn="auto" hangingPunct="1">
              <a:spcAft>
                <a:spcPts val="0"/>
              </a:spcAft>
              <a:defRPr/>
            </a:pPr>
            <a:r>
              <a:rPr lang="en-US" sz="4000" dirty="0" smtClean="0"/>
              <a:t>Evaluation – Measuring Outcomes</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457200" y="1481138"/>
            <a:ext cx="8305800" cy="4525962"/>
          </a:xfrm>
        </p:spPr>
        <p:txBody>
          <a:bodyPr/>
          <a:lstStyle/>
          <a:p>
            <a:pPr eaLnBrk="1" hangingPunct="1">
              <a:buClr>
                <a:schemeClr val="tx1"/>
              </a:buClr>
            </a:pPr>
            <a:r>
              <a:rPr lang="en-US" sz="2400" dirty="0" smtClean="0"/>
              <a:t>Examples of some possible outcomes and how you would measure them:</a:t>
            </a:r>
          </a:p>
          <a:p>
            <a:pPr lvl="1" eaLnBrk="1" hangingPunct="1">
              <a:buClr>
                <a:schemeClr val="tx1"/>
              </a:buClr>
            </a:pPr>
            <a:r>
              <a:rPr lang="en-US" sz="2400" dirty="0" smtClean="0"/>
              <a:t>What did people learn from coming to your program? Or visiting your website? Or reading your publication?</a:t>
            </a:r>
          </a:p>
          <a:p>
            <a:pPr lvl="1" eaLnBrk="1" hangingPunct="1">
              <a:buClr>
                <a:schemeClr val="tx1"/>
              </a:buClr>
            </a:pPr>
            <a:r>
              <a:rPr lang="en-US" sz="2400" dirty="0" smtClean="0"/>
              <a:t>Don’t just count how many, but who and why, and what did they find useful.</a:t>
            </a:r>
          </a:p>
          <a:p>
            <a:pPr lvl="1" eaLnBrk="1" hangingPunct="1">
              <a:buClr>
                <a:schemeClr val="tx1"/>
              </a:buClr>
            </a:pPr>
            <a:r>
              <a:rPr lang="en-US" sz="2400" dirty="0" smtClean="0"/>
              <a:t>Have them fill-out an evaluation form; do visitor interviews; conduct online surveys; use Google Analytics.</a:t>
            </a:r>
          </a:p>
        </p:txBody>
      </p:sp>
      <p:sp>
        <p:nvSpPr>
          <p:cNvPr id="3" name="Title 2"/>
          <p:cNvSpPr>
            <a:spLocks noGrp="1"/>
          </p:cNvSpPr>
          <p:nvPr>
            <p:ph type="title"/>
          </p:nvPr>
        </p:nvSpPr>
        <p:spPr>
          <a:xfrm>
            <a:off x="457200" y="274638"/>
            <a:ext cx="8534400" cy="1143000"/>
          </a:xfrm>
        </p:spPr>
        <p:txBody>
          <a:bodyPr/>
          <a:lstStyle/>
          <a:p>
            <a:pPr eaLnBrk="1" fontAlgn="auto" hangingPunct="1">
              <a:spcAft>
                <a:spcPts val="0"/>
              </a:spcAft>
              <a:defRPr/>
            </a:pPr>
            <a:r>
              <a:rPr lang="en-US" sz="4000" dirty="0" smtClean="0"/>
              <a:t>Evaluation – Measuring Outcomes</a:t>
            </a:r>
            <a:endParaRPr lang="en-US"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a:xfrm>
            <a:off x="457200" y="1219200"/>
            <a:ext cx="8382000" cy="5376863"/>
          </a:xfrm>
        </p:spPr>
        <p:txBody>
          <a:bodyPr/>
          <a:lstStyle/>
          <a:p>
            <a:pPr eaLnBrk="1" hangingPunct="1">
              <a:buClr>
                <a:schemeClr val="tx1"/>
              </a:buClr>
            </a:pPr>
            <a:r>
              <a:rPr lang="en-US" sz="2400" dirty="0" smtClean="0"/>
              <a:t>Examples of some possible outcomes and how you would measure them:</a:t>
            </a:r>
          </a:p>
          <a:p>
            <a:pPr lvl="1" eaLnBrk="1" hangingPunct="1">
              <a:buClr>
                <a:schemeClr val="tx1"/>
              </a:buClr>
            </a:pPr>
            <a:r>
              <a:rPr lang="en-US" sz="2400" dirty="0" smtClean="0"/>
              <a:t>How does inventorying, cataloging, digitizing, preserving, etc., your collections help your public and staff/volunteers?</a:t>
            </a:r>
          </a:p>
          <a:p>
            <a:pPr lvl="1" eaLnBrk="1" hangingPunct="1">
              <a:buClr>
                <a:schemeClr val="tx1"/>
              </a:buClr>
            </a:pPr>
            <a:r>
              <a:rPr lang="en-US" sz="2400" dirty="0" smtClean="0"/>
              <a:t>Measuring something that will occur in the future is difficult. Count the widgets (how many objects did you catalog), but also talk about why it is important to do these things: </a:t>
            </a:r>
          </a:p>
          <a:p>
            <a:pPr lvl="2" eaLnBrk="1" hangingPunct="1">
              <a:buClr>
                <a:schemeClr val="tx1"/>
              </a:buClr>
            </a:pPr>
            <a:r>
              <a:rPr lang="en-US" dirty="0" smtClean="0"/>
              <a:t>Better access to the collections for the public &amp; staff.</a:t>
            </a:r>
          </a:p>
          <a:p>
            <a:pPr lvl="2" eaLnBrk="1" hangingPunct="1">
              <a:buClr>
                <a:schemeClr val="tx1"/>
              </a:buClr>
            </a:pPr>
            <a:r>
              <a:rPr lang="en-US" dirty="0" smtClean="0"/>
              <a:t>Knowing what you’ve got allows better planning and more intentional use of limited resources.</a:t>
            </a:r>
          </a:p>
          <a:p>
            <a:pPr eaLnBrk="1" hangingPunct="1">
              <a:buClr>
                <a:schemeClr val="tx1"/>
              </a:buClr>
              <a:buNone/>
            </a:pPr>
            <a:endParaRPr lang="en-US" sz="2400" dirty="0" smtClean="0"/>
          </a:p>
        </p:txBody>
      </p:sp>
      <p:sp>
        <p:nvSpPr>
          <p:cNvPr id="3" name="Title 2"/>
          <p:cNvSpPr>
            <a:spLocks noGrp="1"/>
          </p:cNvSpPr>
          <p:nvPr>
            <p:ph type="title"/>
          </p:nvPr>
        </p:nvSpPr>
        <p:spPr>
          <a:xfrm>
            <a:off x="457200" y="274638"/>
            <a:ext cx="8534400" cy="1143000"/>
          </a:xfrm>
        </p:spPr>
        <p:txBody>
          <a:bodyPr/>
          <a:lstStyle/>
          <a:p>
            <a:pPr eaLnBrk="1" fontAlgn="auto" hangingPunct="1">
              <a:spcAft>
                <a:spcPts val="0"/>
              </a:spcAft>
              <a:defRPr/>
            </a:pPr>
            <a:r>
              <a:rPr lang="en-US" sz="4000" dirty="0" smtClean="0"/>
              <a:t>Evaluation – Measuring Outcomes</a:t>
            </a: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fontAlgn="auto" hangingPunct="1">
              <a:spcAft>
                <a:spcPts val="0"/>
              </a:spcAft>
              <a:defRPr/>
            </a:pPr>
            <a:r>
              <a:rPr lang="en-US" sz="3200" dirty="0" smtClean="0"/>
              <a:t>The Topics We’ll be Covering</a:t>
            </a:r>
            <a:endParaRPr lang="en-US" sz="3200" dirty="0"/>
          </a:p>
        </p:txBody>
      </p:sp>
      <p:sp>
        <p:nvSpPr>
          <p:cNvPr id="4" name="Content Placeholder 3"/>
          <p:cNvSpPr>
            <a:spLocks noGrp="1"/>
          </p:cNvSpPr>
          <p:nvPr>
            <p:ph idx="1"/>
          </p:nvPr>
        </p:nvSpPr>
        <p:spPr/>
        <p:txBody>
          <a:bodyPr/>
          <a:lstStyle/>
          <a:p>
            <a:pPr>
              <a:buClr>
                <a:schemeClr val="tx1"/>
              </a:buClr>
            </a:pPr>
            <a:r>
              <a:rPr lang="en-US" dirty="0" smtClean="0"/>
              <a:t>Locating Grants</a:t>
            </a:r>
          </a:p>
          <a:p>
            <a:pPr lvl="1">
              <a:buClr>
                <a:schemeClr val="tx1"/>
              </a:buClr>
            </a:pPr>
            <a:r>
              <a:rPr lang="en-US" dirty="0" smtClean="0"/>
              <a:t>Resources</a:t>
            </a:r>
          </a:p>
          <a:p>
            <a:pPr>
              <a:buClr>
                <a:schemeClr val="tx1"/>
              </a:buClr>
            </a:pPr>
            <a:r>
              <a:rPr lang="en-US" dirty="0" smtClean="0"/>
              <a:t>Applying for Grants</a:t>
            </a:r>
          </a:p>
          <a:p>
            <a:pPr lvl="1">
              <a:buClr>
                <a:schemeClr val="tx1"/>
              </a:buClr>
            </a:pPr>
            <a:r>
              <a:rPr lang="en-US" dirty="0" smtClean="0"/>
              <a:t>The Grant Application</a:t>
            </a:r>
          </a:p>
          <a:p>
            <a:pPr lvl="1">
              <a:buClr>
                <a:schemeClr val="tx1"/>
              </a:buClr>
            </a:pPr>
            <a:r>
              <a:rPr lang="en-US" dirty="0" smtClean="0"/>
              <a:t>Specific Information</a:t>
            </a:r>
          </a:p>
          <a:p>
            <a:pPr lvl="1">
              <a:buClr>
                <a:schemeClr val="tx1"/>
              </a:buClr>
            </a:pPr>
            <a:r>
              <a:rPr lang="en-US" dirty="0" smtClean="0"/>
              <a:t>General Tips</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457200" y="1295400"/>
            <a:ext cx="8382000" cy="5376863"/>
          </a:xfrm>
        </p:spPr>
        <p:txBody>
          <a:bodyPr/>
          <a:lstStyle/>
          <a:p>
            <a:pPr eaLnBrk="1" hangingPunct="1">
              <a:buClr>
                <a:schemeClr val="tx1"/>
              </a:buClr>
            </a:pPr>
            <a:r>
              <a:rPr lang="en-US" sz="2400" dirty="0" smtClean="0"/>
              <a:t>Examples of some possible outcomes and how you would measure them:</a:t>
            </a:r>
          </a:p>
          <a:p>
            <a:pPr lvl="1" eaLnBrk="1" hangingPunct="1">
              <a:buClr>
                <a:schemeClr val="tx1"/>
              </a:buClr>
            </a:pPr>
            <a:r>
              <a:rPr lang="en-US" sz="2400" dirty="0" smtClean="0"/>
              <a:t>How does putting a new roof on an historic building benefit the public?</a:t>
            </a:r>
          </a:p>
          <a:p>
            <a:pPr lvl="1" eaLnBrk="1" hangingPunct="1">
              <a:buClr>
                <a:schemeClr val="tx1"/>
              </a:buClr>
            </a:pPr>
            <a:r>
              <a:rPr lang="en-US" sz="2400" dirty="0" smtClean="0"/>
              <a:t>How does having a disaster plan change your historical society’s “status”?</a:t>
            </a:r>
          </a:p>
          <a:p>
            <a:pPr lvl="1" eaLnBrk="1" hangingPunct="1">
              <a:buClr>
                <a:schemeClr val="tx1"/>
              </a:buClr>
            </a:pPr>
            <a:r>
              <a:rPr lang="en-US" sz="2400" dirty="0" smtClean="0"/>
              <a:t>How does having a walking tour of your historic downtown change the public’s knowledge and/or behavior?</a:t>
            </a:r>
          </a:p>
        </p:txBody>
      </p:sp>
      <p:sp>
        <p:nvSpPr>
          <p:cNvPr id="3" name="Title 2"/>
          <p:cNvSpPr>
            <a:spLocks noGrp="1"/>
          </p:cNvSpPr>
          <p:nvPr>
            <p:ph type="title"/>
          </p:nvPr>
        </p:nvSpPr>
        <p:spPr>
          <a:xfrm>
            <a:off x="457200" y="274638"/>
            <a:ext cx="8534400" cy="1143000"/>
          </a:xfrm>
        </p:spPr>
        <p:txBody>
          <a:bodyPr/>
          <a:lstStyle/>
          <a:p>
            <a:pPr eaLnBrk="1" fontAlgn="auto" hangingPunct="1">
              <a:spcAft>
                <a:spcPts val="0"/>
              </a:spcAft>
              <a:defRPr/>
            </a:pPr>
            <a:r>
              <a:rPr lang="en-US" sz="4000" dirty="0" smtClean="0"/>
              <a:t>Evaluation – Measuring Outcomes</a:t>
            </a: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a:xfrm>
            <a:off x="457200" y="1371600"/>
            <a:ext cx="8382000" cy="4953000"/>
          </a:xfrm>
        </p:spPr>
        <p:txBody>
          <a:bodyPr/>
          <a:lstStyle/>
          <a:p>
            <a:pPr eaLnBrk="1" hangingPunct="1">
              <a:buClr>
                <a:schemeClr val="tx1"/>
              </a:buClr>
              <a:defRPr/>
            </a:pPr>
            <a:r>
              <a:rPr lang="en-US" sz="2400" dirty="0" smtClean="0"/>
              <a:t>Enduring Value:</a:t>
            </a:r>
          </a:p>
          <a:p>
            <a:pPr lvl="1" eaLnBrk="1" hangingPunct="1">
              <a:buClr>
                <a:schemeClr val="tx1"/>
              </a:buClr>
              <a:defRPr/>
            </a:pPr>
            <a:r>
              <a:rPr lang="en-US" sz="2400" dirty="0" smtClean="0"/>
              <a:t>What “legacy” does this project provide for future generations? </a:t>
            </a:r>
          </a:p>
          <a:p>
            <a:pPr lvl="1" eaLnBrk="1" hangingPunct="1">
              <a:buClr>
                <a:schemeClr val="tx1"/>
              </a:buClr>
              <a:defRPr/>
            </a:pPr>
            <a:r>
              <a:rPr lang="en-US" sz="2400" dirty="0" smtClean="0"/>
              <a:t>What outcomes or results will continue after the project is completed?</a:t>
            </a:r>
          </a:p>
          <a:p>
            <a:pPr eaLnBrk="1" hangingPunct="1">
              <a:buClr>
                <a:schemeClr val="tx1"/>
              </a:buClr>
              <a:defRPr/>
            </a:pPr>
            <a:r>
              <a:rPr lang="en-US" sz="2400" dirty="0" smtClean="0"/>
              <a:t>Sustainability:</a:t>
            </a:r>
          </a:p>
          <a:p>
            <a:pPr lvl="1" eaLnBrk="1" hangingPunct="1">
              <a:buClr>
                <a:schemeClr val="tx1"/>
              </a:buClr>
              <a:defRPr/>
            </a:pPr>
            <a:r>
              <a:rPr lang="en-US" sz="2400" dirty="0" smtClean="0"/>
              <a:t>Are there ongoing costs to sustain the project after the end of the grant period and can you pay for them?</a:t>
            </a:r>
          </a:p>
          <a:p>
            <a:pPr lvl="1" eaLnBrk="1" hangingPunct="1">
              <a:buClr>
                <a:schemeClr val="tx1"/>
              </a:buClr>
              <a:defRPr/>
            </a:pPr>
            <a:r>
              <a:rPr lang="en-US" sz="2400" dirty="0" smtClean="0"/>
              <a:t>Are there continuing staffing needs and can you maintain them?</a:t>
            </a:r>
          </a:p>
          <a:p>
            <a:pPr lvl="1" eaLnBrk="1" hangingPunct="1">
              <a:buClr>
                <a:schemeClr val="tx1"/>
              </a:buClr>
              <a:defRPr/>
            </a:pPr>
            <a:r>
              <a:rPr lang="en-US" sz="2400" dirty="0" smtClean="0"/>
              <a:t>Are there yearly fees or maintenance contracts and can you pay for those?</a:t>
            </a:r>
          </a:p>
        </p:txBody>
      </p:sp>
      <p:sp>
        <p:nvSpPr>
          <p:cNvPr id="3" name="Title 2"/>
          <p:cNvSpPr>
            <a:spLocks noGrp="1"/>
          </p:cNvSpPr>
          <p:nvPr>
            <p:ph type="title"/>
          </p:nvPr>
        </p:nvSpPr>
        <p:spPr/>
        <p:txBody>
          <a:bodyPr/>
          <a:lstStyle/>
          <a:p>
            <a:pPr eaLnBrk="1" fontAlgn="auto" hangingPunct="1">
              <a:spcAft>
                <a:spcPts val="0"/>
              </a:spcAft>
              <a:defRPr/>
            </a:pPr>
            <a:r>
              <a:rPr lang="en-US" dirty="0" smtClean="0"/>
              <a:t>Enduring Value &amp; Sustainability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457200" y="1371600"/>
            <a:ext cx="8229600" cy="4525963"/>
          </a:xfrm>
        </p:spPr>
        <p:txBody>
          <a:bodyPr/>
          <a:lstStyle/>
          <a:p>
            <a:pPr eaLnBrk="1" hangingPunct="1">
              <a:buClr>
                <a:schemeClr val="tx1"/>
              </a:buClr>
            </a:pPr>
            <a:r>
              <a:rPr lang="en-US" sz="2400" dirty="0" smtClean="0"/>
              <a:t>Project Budget</a:t>
            </a:r>
          </a:p>
          <a:p>
            <a:pPr lvl="1" eaLnBrk="1" hangingPunct="1">
              <a:buClr>
                <a:schemeClr val="tx1"/>
              </a:buClr>
            </a:pPr>
            <a:r>
              <a:rPr lang="en-US" sz="2400" dirty="0" smtClean="0"/>
              <a:t>Line items in the budget should be individual things you need to buy or pay for, not just a line per funding source.</a:t>
            </a:r>
          </a:p>
          <a:p>
            <a:pPr lvl="1" eaLnBrk="1" hangingPunct="1">
              <a:buClr>
                <a:schemeClr val="tx1"/>
              </a:buClr>
            </a:pPr>
            <a:r>
              <a:rPr lang="en-US" sz="2400" dirty="0" smtClean="0"/>
              <a:t>Split rather than lump expenditures.</a:t>
            </a:r>
          </a:p>
          <a:p>
            <a:pPr lvl="1" eaLnBrk="1" hangingPunct="1">
              <a:buClr>
                <a:schemeClr val="tx1"/>
              </a:buClr>
            </a:pPr>
            <a:r>
              <a:rPr lang="en-US" sz="2400" dirty="0" smtClean="0"/>
              <a:t>Don’t use vague descriptions such as “supplies.”</a:t>
            </a:r>
          </a:p>
          <a:p>
            <a:pPr lvl="1" eaLnBrk="1" hangingPunct="1">
              <a:buClr>
                <a:schemeClr val="tx1"/>
              </a:buClr>
            </a:pPr>
            <a:r>
              <a:rPr lang="en-US" sz="2400" dirty="0" smtClean="0"/>
              <a:t>Recheck the calculations so you don’t have math errors.</a:t>
            </a:r>
          </a:p>
          <a:p>
            <a:pPr lvl="1" eaLnBrk="1" hangingPunct="1">
              <a:buClr>
                <a:schemeClr val="tx1"/>
              </a:buClr>
            </a:pPr>
            <a:r>
              <a:rPr lang="en-US" sz="2400" dirty="0" smtClean="0"/>
              <a:t>Don’t forget to fill out additional section describing how you came up with those figures. Did you comparison shop? Is there a state of local contract you need to follow?</a:t>
            </a:r>
          </a:p>
        </p:txBody>
      </p:sp>
      <p:sp>
        <p:nvSpPr>
          <p:cNvPr id="3" name="Title 2"/>
          <p:cNvSpPr>
            <a:spLocks noGrp="1"/>
          </p:cNvSpPr>
          <p:nvPr>
            <p:ph type="title"/>
          </p:nvPr>
        </p:nvSpPr>
        <p:spPr/>
        <p:txBody>
          <a:bodyPr/>
          <a:lstStyle/>
          <a:p>
            <a:pPr eaLnBrk="1" fontAlgn="auto" hangingPunct="1">
              <a:spcAft>
                <a:spcPts val="0"/>
              </a:spcAft>
              <a:defRPr/>
            </a:pPr>
            <a:r>
              <a:rPr lang="en-US" dirty="0" smtClean="0"/>
              <a:t>Budget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p:txBody>
          <a:bodyPr/>
          <a:lstStyle/>
          <a:p>
            <a:pPr eaLnBrk="1" hangingPunct="1">
              <a:buClr>
                <a:schemeClr val="tx1"/>
              </a:buClr>
            </a:pPr>
            <a:r>
              <a:rPr lang="en-US" sz="2400" dirty="0" smtClean="0"/>
              <a:t>Optional Matching Funds</a:t>
            </a:r>
          </a:p>
          <a:p>
            <a:pPr lvl="1" eaLnBrk="1" hangingPunct="1">
              <a:buClr>
                <a:schemeClr val="tx1"/>
              </a:buClr>
            </a:pPr>
            <a:r>
              <a:rPr lang="en-US" sz="2400" dirty="0" smtClean="0"/>
              <a:t>Don’t forget to include your time, other staff time, and volunteer time working on the project.</a:t>
            </a:r>
          </a:p>
          <a:p>
            <a:pPr lvl="1" eaLnBrk="1" hangingPunct="1">
              <a:buClr>
                <a:schemeClr val="tx1"/>
              </a:buClr>
            </a:pPr>
            <a:r>
              <a:rPr lang="en-US" sz="2400" dirty="0" smtClean="0"/>
              <a:t>Remember to carry these figures forward to the actual budget page, AND carry the total forward to the cover page.</a:t>
            </a:r>
          </a:p>
        </p:txBody>
      </p:sp>
      <p:sp>
        <p:nvSpPr>
          <p:cNvPr id="3" name="Title 2"/>
          <p:cNvSpPr>
            <a:spLocks noGrp="1"/>
          </p:cNvSpPr>
          <p:nvPr>
            <p:ph type="title"/>
          </p:nvPr>
        </p:nvSpPr>
        <p:spPr/>
        <p:txBody>
          <a:bodyPr/>
          <a:lstStyle/>
          <a:p>
            <a:pPr eaLnBrk="1" fontAlgn="auto" hangingPunct="1">
              <a:spcAft>
                <a:spcPts val="0"/>
              </a:spcAft>
              <a:defRPr/>
            </a:pPr>
            <a:r>
              <a:rPr lang="en-US" dirty="0" smtClean="0"/>
              <a:t>Budget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1"/>
          <p:cNvSpPr>
            <a:spLocks noGrp="1"/>
          </p:cNvSpPr>
          <p:nvPr>
            <p:ph idx="1"/>
          </p:nvPr>
        </p:nvSpPr>
        <p:spPr>
          <a:xfrm>
            <a:off x="457200" y="1371600"/>
            <a:ext cx="8229600" cy="5072063"/>
          </a:xfrm>
        </p:spPr>
        <p:txBody>
          <a:bodyPr/>
          <a:lstStyle/>
          <a:p>
            <a:pPr eaLnBrk="1" hangingPunct="1">
              <a:buClr>
                <a:schemeClr val="tx1"/>
              </a:buClr>
            </a:pPr>
            <a:r>
              <a:rPr lang="en-US" sz="2400" dirty="0" smtClean="0"/>
              <a:t>Not all questions that you need to answer are on an application form; each category may have additional questions.</a:t>
            </a:r>
          </a:p>
          <a:p>
            <a:pPr eaLnBrk="1" hangingPunct="1">
              <a:buClr>
                <a:schemeClr val="tx1"/>
              </a:buClr>
            </a:pPr>
            <a:r>
              <a:rPr lang="en-US" sz="2400" dirty="0" smtClean="0"/>
              <a:t>Examples:</a:t>
            </a:r>
          </a:p>
          <a:p>
            <a:pPr lvl="1" eaLnBrk="1" hangingPunct="1">
              <a:buClr>
                <a:schemeClr val="tx1"/>
              </a:buClr>
            </a:pPr>
            <a:r>
              <a:rPr lang="en-US" sz="2400" dirty="0" smtClean="0"/>
              <a:t>Oral History Projects</a:t>
            </a:r>
          </a:p>
          <a:p>
            <a:pPr lvl="2">
              <a:buClr>
                <a:schemeClr val="tx1"/>
              </a:buClr>
            </a:pPr>
            <a:r>
              <a:rPr lang="en-US" dirty="0" smtClean="0"/>
              <a:t>Why is oral history the proper method for documenting this aspect of history? Will this oral history project allow you to reach out to new audiences?</a:t>
            </a:r>
          </a:p>
          <a:p>
            <a:pPr lvl="1">
              <a:buClr>
                <a:schemeClr val="tx1"/>
              </a:buClr>
            </a:pPr>
            <a:r>
              <a:rPr lang="en-US" sz="2400" dirty="0" smtClean="0"/>
              <a:t>Historic Preservation Planning Projects</a:t>
            </a:r>
          </a:p>
          <a:p>
            <a:pPr lvl="2">
              <a:buClr>
                <a:schemeClr val="tx1"/>
              </a:buClr>
            </a:pPr>
            <a:r>
              <a:rPr lang="en-US" dirty="0" smtClean="0"/>
              <a:t>Discuss who will use the product and how it fits into your current and future planning activities. Add sufficient references to the Secretary of the Interior’s 	Standards to demonstrate that your project will conform.</a:t>
            </a:r>
          </a:p>
          <a:p>
            <a:pPr lvl="1" eaLnBrk="1" hangingPunct="1">
              <a:buClr>
                <a:schemeClr val="tx1"/>
              </a:buClr>
            </a:pPr>
            <a:endParaRPr lang="en-US" sz="2400" dirty="0" smtClean="0"/>
          </a:p>
        </p:txBody>
      </p:sp>
      <p:sp>
        <p:nvSpPr>
          <p:cNvPr id="3" name="Title 2"/>
          <p:cNvSpPr>
            <a:spLocks noGrp="1"/>
          </p:cNvSpPr>
          <p:nvPr>
            <p:ph type="title"/>
          </p:nvPr>
        </p:nvSpPr>
        <p:spPr/>
        <p:txBody>
          <a:bodyPr/>
          <a:lstStyle/>
          <a:p>
            <a:pPr eaLnBrk="1" fontAlgn="auto" hangingPunct="1">
              <a:spcAft>
                <a:spcPts val="0"/>
              </a:spcAft>
              <a:defRPr/>
            </a:pPr>
            <a:r>
              <a:rPr lang="en-US" dirty="0" smtClean="0"/>
              <a:t>Category-Specific Questions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1"/>
          <p:cNvSpPr>
            <a:spLocks noGrp="1"/>
          </p:cNvSpPr>
          <p:nvPr>
            <p:ph idx="1"/>
          </p:nvPr>
        </p:nvSpPr>
        <p:spPr/>
        <p:txBody>
          <a:bodyPr/>
          <a:lstStyle/>
          <a:p>
            <a:pPr eaLnBrk="1" hangingPunct="1">
              <a:buClr>
                <a:schemeClr val="tx1"/>
              </a:buClr>
            </a:pPr>
            <a:r>
              <a:rPr lang="en-US" sz="2400" dirty="0" smtClean="0"/>
              <a:t>Structured Grants are different than regular Small Grants</a:t>
            </a:r>
          </a:p>
          <a:p>
            <a:pPr eaLnBrk="1" hangingPunct="1">
              <a:buClr>
                <a:schemeClr val="tx1"/>
              </a:buClr>
            </a:pPr>
            <a:r>
              <a:rPr lang="en-US" sz="2400" dirty="0" smtClean="0"/>
              <a:t>Cover common needs of historical organizations.</a:t>
            </a:r>
          </a:p>
          <a:p>
            <a:pPr eaLnBrk="1" hangingPunct="1">
              <a:buClr>
                <a:schemeClr val="tx1"/>
              </a:buClr>
            </a:pPr>
            <a:r>
              <a:rPr lang="en-US" sz="2400" dirty="0" smtClean="0"/>
              <a:t>Simplified application:</a:t>
            </a:r>
          </a:p>
          <a:p>
            <a:pPr lvl="1" eaLnBrk="1" hangingPunct="1">
              <a:buClr>
                <a:schemeClr val="tx1"/>
              </a:buClr>
            </a:pPr>
            <a:r>
              <a:rPr lang="en-US" sz="2400" dirty="0" smtClean="0"/>
              <a:t>Only a cover page and budget page.</a:t>
            </a:r>
          </a:p>
          <a:p>
            <a:pPr eaLnBrk="1" hangingPunct="1">
              <a:buClr>
                <a:schemeClr val="tx1"/>
              </a:buClr>
            </a:pPr>
            <a:r>
              <a:rPr lang="en-US" sz="2400" dirty="0" smtClean="0"/>
              <a:t>Same monthly deadline as the regular Small Grants.</a:t>
            </a:r>
          </a:p>
        </p:txBody>
      </p:sp>
      <p:sp>
        <p:nvSpPr>
          <p:cNvPr id="3" name="Title 2"/>
          <p:cNvSpPr>
            <a:spLocks noGrp="1"/>
          </p:cNvSpPr>
          <p:nvPr>
            <p:ph type="title"/>
          </p:nvPr>
        </p:nvSpPr>
        <p:spPr/>
        <p:txBody>
          <a:bodyPr/>
          <a:lstStyle/>
          <a:p>
            <a:pPr eaLnBrk="1" fontAlgn="auto" hangingPunct="1">
              <a:spcAft>
                <a:spcPts val="0"/>
              </a:spcAft>
              <a:defRPr/>
            </a:pPr>
            <a:r>
              <a:rPr lang="en-US" dirty="0" smtClean="0"/>
              <a:t>Structured Grants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525963"/>
          </a:xfrm>
        </p:spPr>
        <p:txBody>
          <a:bodyPr/>
          <a:lstStyle/>
          <a:p>
            <a:pPr>
              <a:buClr>
                <a:schemeClr val="tx1"/>
              </a:buClr>
              <a:defRPr/>
            </a:pPr>
            <a:r>
              <a:rPr lang="en-US" sz="2400" dirty="0" smtClean="0"/>
              <a:t>501(c)(3) determination letter from the IRS for all non-profits.</a:t>
            </a:r>
          </a:p>
          <a:p>
            <a:pPr>
              <a:buClr>
                <a:schemeClr val="tx1"/>
              </a:buClr>
              <a:defRPr/>
            </a:pPr>
            <a:r>
              <a:rPr lang="en-US" sz="2400" dirty="0" smtClean="0"/>
              <a:t>Financials for non-government entities and projects over $25,000.</a:t>
            </a:r>
          </a:p>
          <a:p>
            <a:pPr>
              <a:buClr>
                <a:schemeClr val="tx1"/>
              </a:buClr>
              <a:defRPr/>
            </a:pPr>
            <a:r>
              <a:rPr lang="en-US" sz="2400" dirty="0" smtClean="0"/>
              <a:t>Category-specific requirements:</a:t>
            </a:r>
          </a:p>
          <a:p>
            <a:pPr lvl="1" eaLnBrk="1" hangingPunct="1">
              <a:buClr>
                <a:schemeClr val="tx1"/>
              </a:buClr>
              <a:defRPr/>
            </a:pPr>
            <a:r>
              <a:rPr lang="en-US" sz="2400" dirty="0" smtClean="0"/>
              <a:t>Be sure to Read the Guidelines</a:t>
            </a:r>
            <a:endParaRPr lang="en-US" sz="2400" b="1" dirty="0" smtClean="0"/>
          </a:p>
          <a:p>
            <a:pPr lvl="1" eaLnBrk="1" hangingPunct="1">
              <a:buClr>
                <a:schemeClr val="tx1"/>
              </a:buClr>
              <a:defRPr/>
            </a:pPr>
            <a:r>
              <a:rPr lang="en-US" sz="2400" dirty="0" smtClean="0"/>
              <a:t>Example: Historic Properties require a Scope of Work form and photographs.</a:t>
            </a:r>
          </a:p>
          <a:p>
            <a:pPr lvl="1" eaLnBrk="1" hangingPunct="1">
              <a:buClr>
                <a:schemeClr val="tx1"/>
              </a:buClr>
              <a:defRPr/>
            </a:pPr>
            <a:r>
              <a:rPr lang="en-US" sz="2400" dirty="0" smtClean="0"/>
              <a:t>Example: Digitization requires metadata samples.</a:t>
            </a:r>
          </a:p>
          <a:p>
            <a:pPr eaLnBrk="1" hangingPunct="1">
              <a:buClr>
                <a:schemeClr val="tx1"/>
              </a:buClr>
              <a:defRPr/>
            </a:pPr>
            <a:r>
              <a:rPr lang="en-US" sz="2400" dirty="0" smtClean="0"/>
              <a:t>Not including required material can jeopardize your application.</a:t>
            </a:r>
          </a:p>
          <a:p>
            <a:pPr>
              <a:buClr>
                <a:schemeClr val="tx1"/>
              </a:buClr>
              <a:defRPr/>
            </a:pPr>
            <a:endParaRPr lang="en-US" sz="2400" dirty="0"/>
          </a:p>
        </p:txBody>
      </p:sp>
      <p:sp>
        <p:nvSpPr>
          <p:cNvPr id="3" name="Title 2"/>
          <p:cNvSpPr>
            <a:spLocks noGrp="1"/>
          </p:cNvSpPr>
          <p:nvPr>
            <p:ph type="title"/>
          </p:nvPr>
        </p:nvSpPr>
        <p:spPr/>
        <p:txBody>
          <a:bodyPr/>
          <a:lstStyle/>
          <a:p>
            <a:pPr>
              <a:defRPr/>
            </a:pPr>
            <a:r>
              <a:rPr lang="en-US" dirty="0" smtClean="0">
                <a:solidFill>
                  <a:schemeClr val="tx1"/>
                </a:solidFill>
              </a:rPr>
              <a:t>Required Attachments</a:t>
            </a:r>
            <a:endParaRPr lang="en-US"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p:cNvSpPr>
            <a:spLocks noGrp="1"/>
          </p:cNvSpPr>
          <p:nvPr>
            <p:ph idx="1"/>
          </p:nvPr>
        </p:nvSpPr>
        <p:spPr>
          <a:xfrm>
            <a:off x="457200" y="1295400"/>
            <a:ext cx="8229600" cy="4691063"/>
          </a:xfrm>
        </p:spPr>
        <p:txBody>
          <a:bodyPr/>
          <a:lstStyle/>
          <a:p>
            <a:pPr>
              <a:buClr>
                <a:schemeClr val="tx1"/>
              </a:buClr>
            </a:pPr>
            <a:r>
              <a:rPr lang="en-US" sz="2400" dirty="0" smtClean="0"/>
              <a:t>Download the application to your computer, close your web browser, then open the application file that you saved to your hard-drive. Type only in the copy you saved to your computer.</a:t>
            </a:r>
          </a:p>
          <a:p>
            <a:pPr>
              <a:buClr>
                <a:schemeClr val="tx1"/>
              </a:buClr>
            </a:pPr>
            <a:r>
              <a:rPr lang="en-US" sz="2400" dirty="0" smtClean="0"/>
              <a:t>You need to have a </a:t>
            </a:r>
            <a:r>
              <a:rPr lang="en-US" sz="2400" u="sng" dirty="0" smtClean="0"/>
              <a:t>project</a:t>
            </a:r>
            <a:r>
              <a:rPr lang="en-US" sz="2400" dirty="0" smtClean="0"/>
              <a:t>, you can’t just buy stuff!</a:t>
            </a:r>
          </a:p>
          <a:p>
            <a:pPr>
              <a:buClr>
                <a:schemeClr val="tx1"/>
              </a:buClr>
            </a:pPr>
            <a:r>
              <a:rPr lang="en-US" sz="2400" dirty="0" smtClean="0"/>
              <a:t>One or two sentence answers are not sufficient.  Explain your project in enough detail that the Funders  know what you’re talking about.</a:t>
            </a:r>
          </a:p>
          <a:p>
            <a:pPr>
              <a:buClr>
                <a:schemeClr val="tx1"/>
              </a:buClr>
            </a:pPr>
            <a:endParaRPr lang="en-US" sz="2400" dirty="0" smtClean="0"/>
          </a:p>
        </p:txBody>
      </p:sp>
      <p:sp>
        <p:nvSpPr>
          <p:cNvPr id="3" name="Title 2"/>
          <p:cNvSpPr>
            <a:spLocks noGrp="1"/>
          </p:cNvSpPr>
          <p:nvPr>
            <p:ph type="title"/>
          </p:nvPr>
        </p:nvSpPr>
        <p:spPr/>
        <p:txBody>
          <a:bodyPr/>
          <a:lstStyle/>
          <a:p>
            <a:pPr>
              <a:defRPr/>
            </a:pPr>
            <a:r>
              <a:rPr lang="en-US" dirty="0" smtClean="0"/>
              <a:t>General Tips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382000" cy="5105400"/>
          </a:xfrm>
        </p:spPr>
        <p:txBody>
          <a:bodyPr/>
          <a:lstStyle/>
          <a:p>
            <a:pPr>
              <a:buClr>
                <a:schemeClr val="tx1"/>
              </a:buClr>
              <a:defRPr/>
            </a:pPr>
            <a:r>
              <a:rPr lang="en-US" sz="2400" dirty="0" smtClean="0"/>
              <a:t>Round to the nearest whole dollar amount  (like doing your taxes!).</a:t>
            </a:r>
          </a:p>
          <a:p>
            <a:pPr>
              <a:buClr>
                <a:schemeClr val="tx1"/>
              </a:buClr>
              <a:defRPr/>
            </a:pPr>
            <a:r>
              <a:rPr lang="en-US" sz="2400" dirty="0" smtClean="0"/>
              <a:t>Indirect costs are seldom appreciated</a:t>
            </a:r>
          </a:p>
          <a:p>
            <a:pPr>
              <a:buClr>
                <a:schemeClr val="tx1"/>
              </a:buClr>
              <a:defRPr/>
            </a:pPr>
            <a:r>
              <a:rPr lang="en-US" sz="2400" dirty="0" smtClean="0"/>
              <a:t>Do not file online and mail in a paper copy too. Don’t mail in a paper signature if you used a digital signature.</a:t>
            </a:r>
          </a:p>
          <a:p>
            <a:pPr>
              <a:buClr>
                <a:schemeClr val="tx1"/>
              </a:buClr>
              <a:defRPr/>
            </a:pPr>
            <a:r>
              <a:rPr lang="en-US" sz="2400" dirty="0" smtClean="0"/>
              <a:t>Using the Drop-Box:</a:t>
            </a:r>
          </a:p>
          <a:p>
            <a:pPr lvl="1">
              <a:buClr>
                <a:schemeClr val="tx1"/>
              </a:buClr>
              <a:defRPr/>
            </a:pPr>
            <a:r>
              <a:rPr lang="en-US" sz="2400" dirty="0" smtClean="0"/>
              <a:t>Having problems uploading?  Check your firewall.</a:t>
            </a:r>
          </a:p>
          <a:p>
            <a:pPr>
              <a:buClr>
                <a:schemeClr val="tx1"/>
              </a:buClr>
              <a:defRPr/>
            </a:pPr>
            <a:r>
              <a:rPr lang="en-US" sz="2400" dirty="0" smtClean="0"/>
              <a:t>Do not hire a consultant, enter into a contract, or make purchases before receiving your “ok to proceed” letter.</a:t>
            </a:r>
          </a:p>
          <a:p>
            <a:pPr>
              <a:buClr>
                <a:schemeClr val="tx1"/>
              </a:buClr>
              <a:defRPr/>
            </a:pPr>
            <a:endParaRPr lang="en-US" sz="2400" dirty="0"/>
          </a:p>
        </p:txBody>
      </p:sp>
      <p:sp>
        <p:nvSpPr>
          <p:cNvPr id="3" name="Title 2"/>
          <p:cNvSpPr>
            <a:spLocks noGrp="1"/>
          </p:cNvSpPr>
          <p:nvPr>
            <p:ph type="title"/>
          </p:nvPr>
        </p:nvSpPr>
        <p:spPr/>
        <p:txBody>
          <a:bodyPr/>
          <a:lstStyle/>
          <a:p>
            <a:pPr>
              <a:defRPr/>
            </a:pPr>
            <a:r>
              <a:rPr lang="en-US" dirty="0" smtClean="0"/>
              <a:t>General Tips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8400"/>
            <a:ext cx="8229600" cy="1143000"/>
          </a:xfrm>
        </p:spPr>
        <p:txBody>
          <a:bodyPr/>
          <a:lstStyle/>
          <a:p>
            <a:r>
              <a:rPr lang="en-US" dirty="0" smtClean="0"/>
              <a:t>Thank You</a:t>
            </a:r>
            <a:endParaRPr lang="en-US" dirty="0"/>
          </a:p>
        </p:txBody>
      </p:sp>
      <p:sp>
        <p:nvSpPr>
          <p:cNvPr id="4" name="Title 1"/>
          <p:cNvSpPr txBox="1">
            <a:spLocks/>
          </p:cNvSpPr>
          <p:nvPr/>
        </p:nvSpPr>
        <p:spPr bwMode="auto">
          <a:xfrm>
            <a:off x="533400" y="38862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Q&amp;A</a:t>
            </a:r>
            <a:endParaRPr kumimoji="0" lang="en-US" sz="4400" b="1" i="0" u="none" strike="noStrike" kern="0" cap="none" spc="0" normalizeH="0" baseline="0" noProof="0" dirty="0">
              <a:ln>
                <a:noFill/>
              </a:ln>
              <a:solidFill>
                <a:schemeClr val="tx2"/>
              </a:solidFill>
              <a:effectLst>
                <a:outerShdw blurRad="38100" dist="38100" dir="2700000" algn="tl">
                  <a:srgbClr val="000000"/>
                </a:outerShdw>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an viewing telescope"/>
          <p:cNvPicPr>
            <a:picLocks noChangeAspect="1" noChangeArrowheads="1"/>
          </p:cNvPicPr>
          <p:nvPr/>
        </p:nvPicPr>
        <p:blipFill>
          <a:blip r:embed="rId2" cstate="print"/>
          <a:srcRect/>
          <a:stretch>
            <a:fillRect/>
          </a:stretch>
        </p:blipFill>
        <p:spPr bwMode="auto">
          <a:xfrm rot="21216196">
            <a:off x="6101741" y="2759747"/>
            <a:ext cx="1752600" cy="15688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Title 1"/>
          <p:cNvSpPr>
            <a:spLocks noGrp="1"/>
          </p:cNvSpPr>
          <p:nvPr>
            <p:ph type="title"/>
          </p:nvPr>
        </p:nvSpPr>
        <p:spPr>
          <a:xfrm>
            <a:off x="457200" y="2438400"/>
            <a:ext cx="8229600" cy="1143000"/>
          </a:xfrm>
        </p:spPr>
        <p:txBody>
          <a:bodyPr/>
          <a:lstStyle/>
          <a:p>
            <a:r>
              <a:rPr lang="en-US" dirty="0" smtClean="0"/>
              <a:t>Locating Grants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3 Types of Funders</a:t>
            </a:r>
          </a:p>
        </p:txBody>
      </p:sp>
      <p:sp>
        <p:nvSpPr>
          <p:cNvPr id="16387" name="Rectangle 3"/>
          <p:cNvSpPr>
            <a:spLocks noGrp="1" noChangeArrowheads="1"/>
          </p:cNvSpPr>
          <p:nvPr>
            <p:ph type="body" idx="1"/>
          </p:nvPr>
        </p:nvSpPr>
        <p:spPr/>
        <p:txBody>
          <a:bodyPr/>
          <a:lstStyle/>
          <a:p>
            <a:pPr>
              <a:buClr>
                <a:schemeClr val="tx1"/>
              </a:buClr>
            </a:pPr>
            <a:r>
              <a:rPr lang="en-US" dirty="0"/>
              <a:t>Professional Associations</a:t>
            </a:r>
          </a:p>
          <a:p>
            <a:pPr>
              <a:buClr>
                <a:schemeClr val="tx1"/>
              </a:buClr>
            </a:pPr>
            <a:r>
              <a:rPr lang="en-US" dirty="0"/>
              <a:t>Foundations</a:t>
            </a:r>
          </a:p>
          <a:p>
            <a:pPr lvl="1">
              <a:buClr>
                <a:schemeClr val="tx1"/>
              </a:buClr>
            </a:pPr>
            <a:r>
              <a:rPr lang="en-US" dirty="0"/>
              <a:t>Private</a:t>
            </a:r>
          </a:p>
          <a:p>
            <a:pPr lvl="1">
              <a:buClr>
                <a:schemeClr val="tx1"/>
              </a:buClr>
            </a:pPr>
            <a:r>
              <a:rPr lang="en-US" dirty="0"/>
              <a:t>Corporate</a:t>
            </a:r>
          </a:p>
          <a:p>
            <a:pPr lvl="1">
              <a:buClr>
                <a:schemeClr val="tx1"/>
              </a:buClr>
            </a:pPr>
            <a:r>
              <a:rPr lang="en-US" dirty="0"/>
              <a:t>Community</a:t>
            </a:r>
          </a:p>
          <a:p>
            <a:pPr>
              <a:buClr>
                <a:schemeClr val="tx1"/>
              </a:buClr>
            </a:pPr>
            <a:r>
              <a:rPr lang="en-US" dirty="0"/>
              <a:t>Federal (various government agencies)</a:t>
            </a:r>
          </a:p>
          <a:p>
            <a:pPr>
              <a:buClr>
                <a:schemeClr val="tx1"/>
              </a:buClr>
              <a:buFont typeface="Wingdings" pitchFamily="2" charset="2"/>
              <a:buNone/>
            </a:pP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a:t>Professional Associations</a:t>
            </a:r>
          </a:p>
        </p:txBody>
      </p:sp>
      <p:sp>
        <p:nvSpPr>
          <p:cNvPr id="17411" name="Rectangle 3"/>
          <p:cNvSpPr>
            <a:spLocks noGrp="1" noChangeArrowheads="1"/>
          </p:cNvSpPr>
          <p:nvPr>
            <p:ph type="body" idx="1"/>
          </p:nvPr>
        </p:nvSpPr>
        <p:spPr/>
        <p:txBody>
          <a:bodyPr/>
          <a:lstStyle/>
          <a:p>
            <a:pPr>
              <a:buClr>
                <a:schemeClr val="tx1"/>
              </a:buClr>
            </a:pPr>
            <a:r>
              <a:rPr lang="en-US" dirty="0"/>
              <a:t>Smaller amounts</a:t>
            </a:r>
          </a:p>
          <a:p>
            <a:pPr>
              <a:buClr>
                <a:schemeClr val="tx1"/>
              </a:buClr>
            </a:pPr>
            <a:r>
              <a:rPr lang="en-US" dirty="0"/>
              <a:t>Must be a member of association </a:t>
            </a:r>
          </a:p>
          <a:p>
            <a:pPr>
              <a:spcBef>
                <a:spcPct val="60000"/>
              </a:spcBef>
              <a:buClr>
                <a:schemeClr val="tx1"/>
              </a:buClr>
              <a:buFont typeface="Wingdings" pitchFamily="2" charset="2"/>
              <a:buNone/>
            </a:pPr>
            <a:r>
              <a:rPr lang="en-US" dirty="0"/>
              <a:t>Sources </a:t>
            </a:r>
          </a:p>
          <a:p>
            <a:pPr>
              <a:buClr>
                <a:schemeClr val="tx1"/>
              </a:buClr>
            </a:pPr>
            <a:r>
              <a:rPr lang="en-US" dirty="0"/>
              <a:t>association websites </a:t>
            </a:r>
          </a:p>
          <a:p>
            <a:pPr>
              <a:buClr>
                <a:schemeClr val="tx1"/>
              </a:buClr>
            </a:pPr>
            <a:r>
              <a:rPr lang="en-US" dirty="0"/>
              <a:t>notices in association journals</a:t>
            </a:r>
          </a:p>
          <a:p>
            <a:pPr>
              <a:buClr>
                <a:schemeClr val="tx1"/>
              </a:buClr>
            </a:pPr>
            <a:r>
              <a:rPr lang="en-US" dirty="0"/>
              <a:t>association office of research or governmental affairs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a:t>Foundations</a:t>
            </a:r>
          </a:p>
        </p:txBody>
      </p:sp>
      <p:sp>
        <p:nvSpPr>
          <p:cNvPr id="18435" name="Rectangle 3"/>
          <p:cNvSpPr>
            <a:spLocks noGrp="1" noChangeArrowheads="1"/>
          </p:cNvSpPr>
          <p:nvPr>
            <p:ph type="body" idx="1"/>
          </p:nvPr>
        </p:nvSpPr>
        <p:spPr/>
        <p:txBody>
          <a:bodyPr/>
          <a:lstStyle/>
          <a:p>
            <a:pPr>
              <a:lnSpc>
                <a:spcPct val="80000"/>
              </a:lnSpc>
              <a:buClr>
                <a:schemeClr val="tx1"/>
              </a:buClr>
            </a:pPr>
            <a:r>
              <a:rPr lang="en-US" sz="2400" dirty="0"/>
              <a:t>Subject searching </a:t>
            </a:r>
          </a:p>
          <a:p>
            <a:pPr lvl="1">
              <a:lnSpc>
                <a:spcPct val="80000"/>
              </a:lnSpc>
              <a:buClr>
                <a:schemeClr val="tx1"/>
              </a:buClr>
            </a:pPr>
            <a:r>
              <a:rPr lang="en-US" sz="2000" dirty="0"/>
              <a:t>the Foundation </a:t>
            </a:r>
            <a:r>
              <a:rPr lang="en-US" sz="2000" dirty="0" smtClean="0"/>
              <a:t>Center</a:t>
            </a:r>
            <a:endParaRPr lang="en-US" sz="2000" dirty="0"/>
          </a:p>
          <a:p>
            <a:pPr lvl="1">
              <a:lnSpc>
                <a:spcPct val="80000"/>
              </a:lnSpc>
              <a:buClr>
                <a:schemeClr val="tx1"/>
              </a:buClr>
            </a:pPr>
            <a:r>
              <a:rPr lang="en-US" sz="2000" dirty="0"/>
              <a:t>COS Funding Opportunities</a:t>
            </a:r>
          </a:p>
          <a:p>
            <a:pPr lvl="1">
              <a:lnSpc>
                <a:spcPct val="80000"/>
              </a:lnSpc>
              <a:buClr>
                <a:schemeClr val="tx1"/>
              </a:buClr>
            </a:pPr>
            <a:r>
              <a:rPr lang="en-US" sz="2000" dirty="0"/>
              <a:t>SPIN</a:t>
            </a:r>
          </a:p>
          <a:p>
            <a:pPr lvl="1">
              <a:lnSpc>
                <a:spcPct val="80000"/>
              </a:lnSpc>
              <a:buClr>
                <a:schemeClr val="tx1"/>
              </a:buClr>
            </a:pPr>
            <a:r>
              <a:rPr lang="en-US" sz="2000" dirty="0" err="1"/>
              <a:t>GrantsNet</a:t>
            </a:r>
            <a:endParaRPr lang="en-US" sz="2000" dirty="0"/>
          </a:p>
          <a:p>
            <a:pPr>
              <a:lnSpc>
                <a:spcPct val="80000"/>
              </a:lnSpc>
              <a:buClr>
                <a:schemeClr val="tx1"/>
              </a:buClr>
            </a:pPr>
            <a:r>
              <a:rPr lang="en-US" sz="2400" dirty="0"/>
              <a:t>Try also</a:t>
            </a:r>
          </a:p>
          <a:p>
            <a:pPr lvl="1">
              <a:lnSpc>
                <a:spcPct val="80000"/>
              </a:lnSpc>
              <a:buClr>
                <a:schemeClr val="tx1"/>
              </a:buClr>
            </a:pPr>
            <a:r>
              <a:rPr lang="en-US" sz="2000" dirty="0"/>
              <a:t>print directories </a:t>
            </a:r>
          </a:p>
          <a:p>
            <a:pPr lvl="1">
              <a:lnSpc>
                <a:spcPct val="80000"/>
              </a:lnSpc>
              <a:buClr>
                <a:schemeClr val="tx1"/>
              </a:buClr>
            </a:pPr>
            <a:r>
              <a:rPr lang="en-US" sz="2000" dirty="0"/>
              <a:t>searching the web </a:t>
            </a:r>
          </a:p>
          <a:p>
            <a:pPr>
              <a:lnSpc>
                <a:spcPct val="80000"/>
              </a:lnSpc>
              <a:buClr>
                <a:schemeClr val="tx1"/>
              </a:buClr>
            </a:pPr>
            <a:r>
              <a:rPr lang="en-US" sz="2400" dirty="0"/>
              <a:t>For more information</a:t>
            </a:r>
          </a:p>
          <a:p>
            <a:pPr lvl="1">
              <a:lnSpc>
                <a:spcPct val="80000"/>
              </a:lnSpc>
              <a:buClr>
                <a:schemeClr val="tx1"/>
              </a:buClr>
            </a:pPr>
            <a:r>
              <a:rPr lang="en-US" sz="2000" dirty="0"/>
              <a:t>Review the foundation’s website</a:t>
            </a:r>
          </a:p>
          <a:p>
            <a:pPr lvl="1">
              <a:lnSpc>
                <a:spcPct val="80000"/>
              </a:lnSpc>
              <a:buClr>
                <a:schemeClr val="tx1"/>
              </a:buClr>
            </a:pPr>
            <a:r>
              <a:rPr lang="en-US" sz="2000" dirty="0"/>
              <a:t>Read annual reports and IRS 990PF filings</a:t>
            </a:r>
          </a:p>
          <a:p>
            <a:pPr lvl="1">
              <a:lnSpc>
                <a:spcPct val="80000"/>
              </a:lnSpc>
              <a:buClr>
                <a:schemeClr val="tx1"/>
              </a:buClr>
            </a:pPr>
            <a:r>
              <a:rPr lang="en-US" sz="2000" dirty="0"/>
              <a:t>Talk to Program Officer!</a:t>
            </a:r>
          </a:p>
          <a:p>
            <a:pPr>
              <a:lnSpc>
                <a:spcPct val="80000"/>
              </a:lnSpc>
            </a:pP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a:t>Government Funding</a:t>
            </a:r>
          </a:p>
        </p:txBody>
      </p:sp>
      <p:sp>
        <p:nvSpPr>
          <p:cNvPr id="19459" name="Rectangle 3"/>
          <p:cNvSpPr>
            <a:spLocks noGrp="1" noChangeArrowheads="1"/>
          </p:cNvSpPr>
          <p:nvPr>
            <p:ph type="body" idx="1"/>
          </p:nvPr>
        </p:nvSpPr>
        <p:spPr/>
        <p:txBody>
          <a:bodyPr/>
          <a:lstStyle/>
          <a:p>
            <a:pPr>
              <a:buClr>
                <a:schemeClr val="tx1"/>
              </a:buClr>
            </a:pPr>
            <a:r>
              <a:rPr lang="en-US" dirty="0"/>
              <a:t>Extensive opportunities</a:t>
            </a:r>
          </a:p>
          <a:p>
            <a:pPr>
              <a:buClr>
                <a:schemeClr val="tx1"/>
              </a:buClr>
            </a:pPr>
            <a:r>
              <a:rPr lang="en-US" dirty="0"/>
              <a:t>Difficult to review all opportunities at once</a:t>
            </a:r>
          </a:p>
          <a:p>
            <a:pPr>
              <a:buClr>
                <a:schemeClr val="tx1"/>
              </a:buClr>
            </a:pPr>
            <a:r>
              <a:rPr lang="en-US" dirty="0"/>
              <a:t>Constantly adding and revising programs</a:t>
            </a:r>
          </a:p>
          <a:p>
            <a:pPr>
              <a:buClr>
                <a:schemeClr val="tx1"/>
              </a:buClr>
            </a:pPr>
            <a:r>
              <a:rPr lang="en-US" dirty="0"/>
              <a:t>Most freely available information – Many places to search for them</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a:t>What are the Resources?</a:t>
            </a:r>
          </a:p>
        </p:txBody>
      </p:sp>
      <p:sp>
        <p:nvSpPr>
          <p:cNvPr id="3075" name="Rectangle 3"/>
          <p:cNvSpPr>
            <a:spLocks noGrp="1" noChangeArrowheads="1"/>
          </p:cNvSpPr>
          <p:nvPr>
            <p:ph type="body" idx="1"/>
          </p:nvPr>
        </p:nvSpPr>
        <p:spPr>
          <a:xfrm>
            <a:off x="457200" y="1676400"/>
            <a:ext cx="8229600" cy="4953000"/>
          </a:xfrm>
        </p:spPr>
        <p:txBody>
          <a:bodyPr/>
          <a:lstStyle/>
          <a:p>
            <a:pPr>
              <a:lnSpc>
                <a:spcPct val="80000"/>
              </a:lnSpc>
              <a:buClr>
                <a:schemeClr val="tx1"/>
              </a:buClr>
            </a:pPr>
            <a:r>
              <a:rPr lang="en-US" sz="1800" dirty="0"/>
              <a:t>Federal Grants (government-sponsored grants)</a:t>
            </a:r>
          </a:p>
          <a:p>
            <a:pPr lvl="1">
              <a:lnSpc>
                <a:spcPct val="80000"/>
              </a:lnSpc>
              <a:buClr>
                <a:schemeClr val="tx1"/>
              </a:buClr>
            </a:pPr>
            <a:r>
              <a:rPr lang="en-US" sz="1600" dirty="0"/>
              <a:t>NIH Office of Extramural Research (OER) Grants Guide (</a:t>
            </a:r>
            <a:r>
              <a:rPr lang="en-US" sz="1600" dirty="0">
                <a:hlinkClick r:id="rId2"/>
              </a:rPr>
              <a:t>http://grants.nih.gov/grants/guide/index.html</a:t>
            </a:r>
            <a:r>
              <a:rPr lang="en-US" sz="1600" dirty="0"/>
              <a:t> )</a:t>
            </a:r>
          </a:p>
          <a:p>
            <a:pPr lvl="1">
              <a:lnSpc>
                <a:spcPct val="80000"/>
              </a:lnSpc>
              <a:buClr>
                <a:schemeClr val="tx1"/>
              </a:buClr>
            </a:pPr>
            <a:r>
              <a:rPr lang="en-US" sz="1600" dirty="0"/>
              <a:t>NSF (National Science Foundation) </a:t>
            </a:r>
          </a:p>
          <a:p>
            <a:pPr lvl="1">
              <a:lnSpc>
                <a:spcPct val="80000"/>
              </a:lnSpc>
              <a:buClr>
                <a:schemeClr val="tx1"/>
              </a:buClr>
            </a:pPr>
            <a:r>
              <a:rPr lang="en-US" sz="1600" dirty="0"/>
              <a:t>Other individual Government Agencies</a:t>
            </a:r>
          </a:p>
          <a:p>
            <a:pPr lvl="1">
              <a:lnSpc>
                <a:spcPct val="80000"/>
              </a:lnSpc>
              <a:buClr>
                <a:schemeClr val="tx1"/>
              </a:buClr>
            </a:pPr>
            <a:r>
              <a:rPr lang="en-US" sz="1600" dirty="0"/>
              <a:t>Grants.gov (</a:t>
            </a:r>
            <a:r>
              <a:rPr lang="en-US" sz="1600" dirty="0">
                <a:hlinkClick r:id="rId3"/>
              </a:rPr>
              <a:t>www.grants.gov</a:t>
            </a:r>
            <a:r>
              <a:rPr lang="en-US" sz="1600" dirty="0"/>
              <a:t>) –collect info from all </a:t>
            </a:r>
            <a:r>
              <a:rPr lang="en-US" sz="1600" dirty="0" err="1"/>
              <a:t>gov’t</a:t>
            </a:r>
            <a:r>
              <a:rPr lang="en-US" sz="1600" dirty="0"/>
              <a:t> agencies – portal for funding and applying.</a:t>
            </a:r>
          </a:p>
          <a:p>
            <a:pPr lvl="1">
              <a:lnSpc>
                <a:spcPct val="80000"/>
              </a:lnSpc>
              <a:buClr>
                <a:schemeClr val="tx1"/>
              </a:buClr>
              <a:buFont typeface="Wingdings" pitchFamily="2" charset="2"/>
              <a:buNone/>
            </a:pPr>
            <a:r>
              <a:rPr lang="en-US" sz="1600" dirty="0"/>
              <a:t> </a:t>
            </a:r>
          </a:p>
          <a:p>
            <a:pPr>
              <a:lnSpc>
                <a:spcPct val="80000"/>
              </a:lnSpc>
              <a:buClr>
                <a:schemeClr val="tx1"/>
              </a:buClr>
            </a:pPr>
            <a:r>
              <a:rPr lang="en-US" sz="1800" dirty="0"/>
              <a:t>Private Associations or Foundations</a:t>
            </a:r>
          </a:p>
          <a:p>
            <a:pPr lvl="1">
              <a:lnSpc>
                <a:spcPct val="80000"/>
              </a:lnSpc>
              <a:buClr>
                <a:schemeClr val="tx1"/>
              </a:buClr>
            </a:pPr>
            <a:r>
              <a:rPr lang="en-US" sz="1600" dirty="0"/>
              <a:t>Foundation Center </a:t>
            </a:r>
            <a:r>
              <a:rPr lang="en-US" sz="1600" dirty="0" smtClean="0"/>
              <a:t>Directory</a:t>
            </a:r>
            <a:endParaRPr lang="en-US" sz="1600" dirty="0"/>
          </a:p>
          <a:p>
            <a:pPr lvl="1">
              <a:lnSpc>
                <a:spcPct val="80000"/>
              </a:lnSpc>
              <a:buClr>
                <a:schemeClr val="tx1"/>
              </a:buClr>
            </a:pPr>
            <a:r>
              <a:rPr lang="en-US" sz="1600" dirty="0" err="1" smtClean="0"/>
              <a:t>GrantsNet</a:t>
            </a:r>
            <a:r>
              <a:rPr lang="en-US" sz="1600" dirty="0" smtClean="0"/>
              <a:t> </a:t>
            </a:r>
            <a:r>
              <a:rPr lang="en-US" sz="1600" dirty="0"/>
              <a:t>– from AAAS (American Association for the Advancement of Science)</a:t>
            </a:r>
          </a:p>
          <a:p>
            <a:pPr marL="738188" lvl="2" indent="-276225">
              <a:lnSpc>
                <a:spcPct val="80000"/>
              </a:lnSpc>
              <a:buClr>
                <a:schemeClr val="tx1"/>
              </a:buClr>
            </a:pPr>
            <a:r>
              <a:rPr lang="en-US" sz="1600" dirty="0"/>
              <a:t>others</a:t>
            </a:r>
            <a:r>
              <a:rPr lang="en-US" sz="2000" dirty="0"/>
              <a:t> </a:t>
            </a:r>
          </a:p>
          <a:p>
            <a:pPr lvl="1">
              <a:lnSpc>
                <a:spcPct val="80000"/>
              </a:lnSpc>
              <a:buClr>
                <a:schemeClr val="tx1"/>
              </a:buClr>
              <a:buFont typeface="Wingdings" pitchFamily="2" charset="2"/>
              <a:buNone/>
            </a:pPr>
            <a:endParaRPr lang="en-US" sz="1600" dirty="0"/>
          </a:p>
          <a:p>
            <a:pPr>
              <a:lnSpc>
                <a:spcPct val="80000"/>
              </a:lnSpc>
              <a:buClr>
                <a:schemeClr val="tx1"/>
              </a:buClr>
            </a:pPr>
            <a:r>
              <a:rPr lang="en-US" sz="1800" dirty="0"/>
              <a:t>Subscription Databases (lists both government &amp; foundation or private)</a:t>
            </a:r>
          </a:p>
          <a:p>
            <a:pPr lvl="1">
              <a:lnSpc>
                <a:spcPct val="80000"/>
              </a:lnSpc>
              <a:buClr>
                <a:schemeClr val="tx1"/>
              </a:buClr>
            </a:pPr>
            <a:r>
              <a:rPr lang="en-US" sz="1600" dirty="0"/>
              <a:t>COS (Community of Science)</a:t>
            </a:r>
          </a:p>
          <a:p>
            <a:pPr lvl="1">
              <a:lnSpc>
                <a:spcPct val="80000"/>
              </a:lnSpc>
              <a:buClr>
                <a:schemeClr val="tx1"/>
              </a:buClr>
            </a:pPr>
            <a:r>
              <a:rPr lang="en-US" sz="1600" dirty="0" err="1"/>
              <a:t>InfoEd</a:t>
            </a:r>
            <a:r>
              <a:rPr lang="en-US" sz="1600" dirty="0"/>
              <a:t> (Spin/Genius)</a:t>
            </a:r>
          </a:p>
          <a:p>
            <a:pPr lvl="1">
              <a:lnSpc>
                <a:spcPct val="80000"/>
              </a:lnSpc>
              <a:buClr>
                <a:schemeClr val="tx1"/>
              </a:buClr>
            </a:pPr>
            <a:r>
              <a:rPr lang="en-US" sz="1600" dirty="0"/>
              <a:t>Others (IRIS, </a:t>
            </a:r>
            <a:r>
              <a:rPr lang="en-US" sz="1600" dirty="0" err="1"/>
              <a:t>Egrants</a:t>
            </a:r>
            <a:r>
              <a:rPr lang="en-US" sz="1600" dirty="0"/>
              <a:t>, more?)</a:t>
            </a:r>
          </a:p>
          <a:p>
            <a:pPr>
              <a:lnSpc>
                <a:spcPct val="80000"/>
              </a:lnSpc>
              <a:buFont typeface="Wingdings" pitchFamily="2" charset="2"/>
              <a:buNone/>
            </a:pP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www.businessinsurance.org/wp-content/uploads/2011/01/grant-writing.jpg"/>
          <p:cNvPicPr>
            <a:picLocks noChangeAspect="1" noChangeArrowheads="1"/>
          </p:cNvPicPr>
          <p:nvPr/>
        </p:nvPicPr>
        <p:blipFill>
          <a:blip r:embed="rId2" cstate="print"/>
          <a:srcRect/>
          <a:stretch>
            <a:fillRect/>
          </a:stretch>
        </p:blipFill>
        <p:spPr bwMode="auto">
          <a:xfrm rot="21190225">
            <a:off x="5943600" y="2667000"/>
            <a:ext cx="2801225" cy="16002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2" name="Title 1"/>
          <p:cNvSpPr>
            <a:spLocks noGrp="1"/>
          </p:cNvSpPr>
          <p:nvPr>
            <p:ph type="title"/>
          </p:nvPr>
        </p:nvSpPr>
        <p:spPr>
          <a:xfrm>
            <a:off x="457200" y="2286000"/>
            <a:ext cx="8229600" cy="1143000"/>
          </a:xfrm>
        </p:spPr>
        <p:txBody>
          <a:bodyPr/>
          <a:lstStyle/>
          <a:p>
            <a:r>
              <a:rPr lang="en-US" dirty="0" smtClean="0"/>
              <a:t>Applying for Grants</a:t>
            </a:r>
            <a:endParaRPr lang="en-US" dirty="0"/>
          </a:p>
        </p:txBody>
      </p:sp>
    </p:spTree>
  </p:cSld>
  <p:clrMapOvr>
    <a:masterClrMapping/>
  </p:clrMapOvr>
</p:sld>
</file>

<file path=ppt/theme/theme1.xml><?xml version="1.0" encoding="utf-8"?>
<a:theme xmlns:a="http://schemas.openxmlformats.org/drawingml/2006/main" name="Stream design template">
  <a:themeElements>
    <a:clrScheme name="Office Them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Office Theme">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Office Them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Office Them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Office Them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Office Them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Office Them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Office Them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 design template</Template>
  <TotalTime>9363</TotalTime>
  <Words>1580</Words>
  <Application>Microsoft Office PowerPoint</Application>
  <PresentationFormat>On-screen Show (4:3)</PresentationFormat>
  <Paragraphs>188</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Stream design template</vt:lpstr>
      <vt:lpstr>Locating and Applying for Governmental and Private Grant Funding</vt:lpstr>
      <vt:lpstr>The Topics We’ll be Covering</vt:lpstr>
      <vt:lpstr>Locating Grants</vt:lpstr>
      <vt:lpstr>3 Types of Funders</vt:lpstr>
      <vt:lpstr>Professional Associations</vt:lpstr>
      <vt:lpstr>Foundations</vt:lpstr>
      <vt:lpstr>Government Funding</vt:lpstr>
      <vt:lpstr>What are the Resources?</vt:lpstr>
      <vt:lpstr>Applying for Grants</vt:lpstr>
      <vt:lpstr>Need and Rationale</vt:lpstr>
      <vt:lpstr>Work Plan and Timetable</vt:lpstr>
      <vt:lpstr>Work Plan and Timetable</vt:lpstr>
      <vt:lpstr>Project Personnel</vt:lpstr>
      <vt:lpstr>Evaluation</vt:lpstr>
      <vt:lpstr>Evaluation – Measuring Success</vt:lpstr>
      <vt:lpstr>Evaluation – Measuring Outputs</vt:lpstr>
      <vt:lpstr>Evaluation – Measuring Outcomes</vt:lpstr>
      <vt:lpstr>Evaluation – Measuring Outcomes</vt:lpstr>
      <vt:lpstr>Evaluation – Measuring Outcomes</vt:lpstr>
      <vt:lpstr>Evaluation – Measuring Outcomes</vt:lpstr>
      <vt:lpstr>Enduring Value &amp; Sustainability</vt:lpstr>
      <vt:lpstr>Budget</vt:lpstr>
      <vt:lpstr>Budget</vt:lpstr>
      <vt:lpstr>Category-Specific Questions</vt:lpstr>
      <vt:lpstr>Structured Grants</vt:lpstr>
      <vt:lpstr>Required Attachments</vt:lpstr>
      <vt:lpstr>General Tips</vt:lpstr>
      <vt:lpstr>General Tips</vt:lpstr>
      <vt:lpstr>Thank You</vt:lpstr>
    </vt:vector>
  </TitlesOfParts>
  <Company>LRRC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Nethanel Vilensky</cp:lastModifiedBy>
  <cp:revision>26</cp:revision>
  <cp:lastPrinted>1601-01-01T00:00:00Z</cp:lastPrinted>
  <dcterms:created xsi:type="dcterms:W3CDTF">2011-08-04T16:26:56Z</dcterms:created>
  <dcterms:modified xsi:type="dcterms:W3CDTF">2011-09-13T13:32:56Z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TC102037941033</vt:lpwstr>
  </property>
</Properties>
</file>